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98" r:id="rId3"/>
    <p:sldId id="299" r:id="rId4"/>
    <p:sldId id="301" r:id="rId5"/>
    <p:sldId id="302" r:id="rId6"/>
    <p:sldId id="293" r:id="rId7"/>
    <p:sldId id="300" r:id="rId8"/>
    <p:sldId id="295" r:id="rId9"/>
    <p:sldId id="296" r:id="rId10"/>
    <p:sldId id="297" r:id="rId11"/>
    <p:sldId id="306" r:id="rId12"/>
    <p:sldId id="294" r:id="rId13"/>
    <p:sldId id="303" r:id="rId14"/>
    <p:sldId id="307" r:id="rId15"/>
    <p:sldId id="286" r:id="rId16"/>
    <p:sldId id="308" r:id="rId17"/>
    <p:sldId id="310" r:id="rId18"/>
    <p:sldId id="309" r:id="rId19"/>
    <p:sldId id="304" r:id="rId20"/>
    <p:sldId id="305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3" autoAdjust="0"/>
    <p:restoredTop sz="94660"/>
  </p:normalViewPr>
  <p:slideViewPr>
    <p:cSldViewPr>
      <p:cViewPr varScale="1">
        <p:scale>
          <a:sx n="106" d="100"/>
          <a:sy n="106" d="100"/>
        </p:scale>
        <p:origin x="11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21025-A200-4833-BB96-9164A811CAF7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11F3A-C447-4BD0-B0D5-9E9A0F24CD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1467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fld id="{62629459-CF71-400C-96DE-956715E3CD0F}" type="slidenum">
              <a:rPr lang="ko-KR" altLang="ko-KR" sz="1200" smtClean="0"/>
              <a:pPr/>
              <a:t>19</a:t>
            </a:fld>
            <a:endParaRPr lang="ko-KR" altLang="ko-KR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36189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B4C40-F935-4043-883A-CFB301F9304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93197-B880-4165-BC68-06DD1EBA3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m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938535"/>
          </a:xfrm>
        </p:spPr>
        <p:txBody>
          <a:bodyPr/>
          <a:lstStyle/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dirty="0" smtClean="0">
                <a:latin typeface="자연Block" pitchFamily="18" charset="-127"/>
                <a:ea typeface="자연Block" pitchFamily="18" charset="-127"/>
              </a:rPr>
              <a:t>4</a:t>
            </a:r>
            <a:r>
              <a:rPr lang="ko-KR" altLang="en-US" sz="43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차 산업혁명과 </a:t>
            </a:r>
            <a:r>
              <a:rPr lang="ko-KR" altLang="en-US" sz="43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북한의 산업</a:t>
            </a:r>
            <a:endParaRPr lang="ko-KR" altLang="en-US" b="1" dirty="0">
              <a:latin typeface="자연Block" pitchFamily="18" charset="-127"/>
              <a:ea typeface="자연Block" pitchFamily="18" charset="-127"/>
            </a:endParaRP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1371600" y="4149080"/>
            <a:ext cx="6400800" cy="1118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과학기술대학</a:t>
            </a:r>
            <a:endParaRPr lang="en-US" altLang="ko-KR" sz="28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2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 태 연</a:t>
            </a:r>
            <a:endParaRPr lang="ko-KR" altLang="en-US" sz="28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306896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2019. 11. 28.</a:t>
            </a:r>
            <a:endParaRPr lang="ko-KR" altLang="en-US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아래쪽 리본 5"/>
          <p:cNvSpPr/>
          <p:nvPr/>
        </p:nvSpPr>
        <p:spPr>
          <a:xfrm>
            <a:off x="611560" y="131324"/>
            <a:ext cx="7488832" cy="648072"/>
          </a:xfrm>
          <a:prstGeom prst="ribb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ko-KR" alt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년</a:t>
            </a:r>
            <a:r>
              <a:rPr lang="en-US" altLang="ko-KR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4/4</a:t>
            </a:r>
            <a:r>
              <a:rPr lang="ko-KR" altLang="en-US" sz="2400" dirty="0" smtClean="0">
                <a:solidFill>
                  <a:srgbClr val="000099"/>
                </a:solidFill>
              </a:rPr>
              <a:t>분기 통일포럼</a:t>
            </a:r>
            <a:endParaRPr lang="ko-KR" altLang="en-US" sz="2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501008"/>
            <a:ext cx="4320481" cy="2941932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395536" y="836712"/>
            <a:ext cx="8352928" cy="3013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/>
              <a:t>•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김정일의 지시로 군수품라인에 먼저 투입되고 민간에 본격적으로 확산이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된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것은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‘09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김정은이 후계자로 등극하면서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시작되어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월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차 당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대표자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대회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개최 즈음에는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축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를 생산하였다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dirty="0"/>
              <a:t>•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북한의 핵심 기계제작 공장인 희천 종합공장이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전용제작 공장으로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완전히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바뀔 당시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공작기계를 생산하는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어미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CNC”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라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할 수 있는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“11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축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복합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가공 </a:t>
            </a:r>
            <a:r>
              <a:rPr lang="ko-KR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중심반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＂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을 제작하였다고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발표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30000"/>
              </a:lnSpc>
            </a:pPr>
            <a:r>
              <a:rPr lang="en-US" altLang="ko-KR" dirty="0"/>
              <a:t>•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월에 공개된 희천 </a:t>
            </a:r>
            <a:r>
              <a:rPr lang="ko-KR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련하기계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종합공장은 규모나 설비 수준 등이 상당히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높은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수준으로 발전하였다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ko-KR" altLang="en-US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331640" y="188640"/>
            <a:ext cx="5256584" cy="673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북한의 기계공업 현황</a:t>
            </a:r>
            <a:endParaRPr lang="ko-KR" altLang="en-US" sz="3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52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95536" y="836712"/>
            <a:ext cx="8352928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• </a:t>
            </a:r>
            <a:r>
              <a:rPr lang="ko-KR" altLang="en-US" dirty="0" smtClean="0"/>
              <a:t>요즘 </a:t>
            </a:r>
            <a:r>
              <a:rPr lang="ko-KR" altLang="en-US" dirty="0"/>
              <a:t>크게 </a:t>
            </a:r>
            <a:r>
              <a:rPr lang="ko-KR" altLang="en-US" dirty="0" err="1"/>
              <a:t>주목받는</a:t>
            </a:r>
            <a:r>
              <a:rPr lang="ko-KR" altLang="en-US" dirty="0"/>
              <a:t> </a:t>
            </a:r>
            <a:r>
              <a:rPr lang="en-US" altLang="ko-KR" dirty="0"/>
              <a:t>'4</a:t>
            </a:r>
            <a:r>
              <a:rPr lang="ko-KR" altLang="en-US" dirty="0"/>
              <a:t>차 산업혁명</a:t>
            </a:r>
            <a:r>
              <a:rPr lang="en-US" altLang="ko-KR" dirty="0"/>
              <a:t>'</a:t>
            </a:r>
            <a:r>
              <a:rPr lang="ko-KR" altLang="en-US" dirty="0"/>
              <a:t>은 인공지능</a:t>
            </a:r>
            <a:r>
              <a:rPr lang="en-US" altLang="ko-KR" dirty="0"/>
              <a:t>(AI)</a:t>
            </a:r>
            <a:r>
              <a:rPr lang="ko-KR" altLang="en-US" dirty="0"/>
              <a:t>과 정보처리 기술이 결합해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</a:t>
            </a:r>
            <a:r>
              <a:rPr lang="ko-KR" altLang="en-US" dirty="0" smtClean="0"/>
              <a:t>경제</a:t>
            </a:r>
            <a:r>
              <a:rPr lang="en-US" altLang="ko-KR" dirty="0"/>
              <a:t>-</a:t>
            </a:r>
            <a:r>
              <a:rPr lang="ko-KR" altLang="en-US" dirty="0"/>
              <a:t>사회구조의 근본적인 변혁을 가져오는 기술혁명을 </a:t>
            </a:r>
            <a:r>
              <a:rPr lang="ko-KR" altLang="en-US" dirty="0" smtClean="0"/>
              <a:t>뜻함</a:t>
            </a:r>
            <a:r>
              <a:rPr lang="en-US" altLang="ko-KR" dirty="0" smtClean="0"/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dirty="0"/>
              <a:t>• </a:t>
            </a:r>
            <a:r>
              <a:rPr lang="en-US" altLang="ko-KR" dirty="0" smtClean="0"/>
              <a:t>4</a:t>
            </a:r>
            <a:r>
              <a:rPr lang="ko-KR" altLang="en-US" dirty="0"/>
              <a:t>차 산업혁명과 관련해서는 인공지능을 탑재해 사람의 일을 대신할 기기들과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</a:t>
            </a:r>
            <a:r>
              <a:rPr lang="ko-KR" altLang="en-US" dirty="0" smtClean="0"/>
              <a:t>사물인터넷 </a:t>
            </a:r>
            <a:r>
              <a:rPr lang="ko-KR" altLang="en-US" dirty="0"/>
              <a:t>등을 대표적으로 꼽을 수 있습니다</a:t>
            </a:r>
            <a:r>
              <a:rPr lang="en-US" altLang="ko-KR" dirty="0"/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dirty="0"/>
              <a:t>• </a:t>
            </a:r>
            <a:r>
              <a:rPr lang="ko-KR" altLang="en-US" dirty="0" smtClean="0"/>
              <a:t>현재 </a:t>
            </a:r>
            <a:r>
              <a:rPr lang="ko-KR" altLang="en-US" dirty="0"/>
              <a:t>미국과 한국 등 많은 나라가 미래의 새로운 성장동력으로 </a:t>
            </a:r>
            <a:r>
              <a:rPr lang="ko-KR" altLang="en-US" dirty="0" err="1"/>
              <a:t>평가받는</a:t>
            </a:r>
            <a:r>
              <a:rPr lang="ko-KR" altLang="en-US" dirty="0"/>
              <a:t> </a:t>
            </a:r>
            <a:r>
              <a:rPr lang="en-US" altLang="ko-KR" dirty="0"/>
              <a:t>4</a:t>
            </a:r>
            <a:r>
              <a:rPr lang="ko-KR" altLang="en-US" dirty="0"/>
              <a:t>차 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산업혁명 </a:t>
            </a:r>
            <a:r>
              <a:rPr lang="ko-KR" altLang="en-US" dirty="0"/>
              <a:t>관련 기술 개발에 주력하고 있습니다</a:t>
            </a:r>
            <a:r>
              <a:rPr lang="en-US" altLang="ko-KR" dirty="0"/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dirty="0"/>
              <a:t>• </a:t>
            </a:r>
            <a:r>
              <a:rPr lang="ko-KR" altLang="en-US" dirty="0" smtClean="0"/>
              <a:t>현재 </a:t>
            </a:r>
            <a:r>
              <a:rPr lang="ko-KR" altLang="en-US" dirty="0"/>
              <a:t>북한에서 진행되는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ko-KR" altLang="en-US" dirty="0"/>
              <a:t>차 산업혁명의 대표 분야로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'CNC' </a:t>
            </a:r>
            <a:r>
              <a:rPr lang="ko-KR" altLang="en-US" dirty="0"/>
              <a:t>기술을 </a:t>
            </a:r>
            <a:r>
              <a:rPr lang="ko-KR" altLang="en-US" dirty="0" smtClean="0"/>
              <a:t>들 수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043608" y="145766"/>
            <a:ext cx="6408712" cy="602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sz="2400" kern="0" dirty="0">
                <a:solidFill>
                  <a:srgbClr val="0000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2400" kern="0" dirty="0">
                <a:solidFill>
                  <a:srgbClr val="0000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 산업혁명을 맞이하는 북한의 산업현황</a:t>
            </a:r>
            <a:endParaRPr lang="ko-KR" altLang="en-US" sz="2400" kern="0" spc="0" dirty="0">
              <a:solidFill>
                <a:srgbClr val="000099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709197" y="3717032"/>
            <a:ext cx="5077534" cy="2610214"/>
            <a:chOff x="1709197" y="3717032"/>
            <a:chExt cx="5077534" cy="2610214"/>
          </a:xfrm>
        </p:grpSpPr>
        <p:pic>
          <p:nvPicPr>
            <p:cNvPr id="3" name="그림 2" descr="화면 캡처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9197" y="3717032"/>
              <a:ext cx="5077534" cy="2610214"/>
            </a:xfrm>
            <a:prstGeom prst="rect">
              <a:avLst/>
            </a:prstGeom>
          </p:spPr>
        </p:pic>
        <p:pic>
          <p:nvPicPr>
            <p:cNvPr id="7" name="그림 6" descr="화면 캡처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6" r="43648" b="25217"/>
            <a:stretch/>
          </p:blipFill>
          <p:spPr>
            <a:xfrm>
              <a:off x="5796136" y="4581128"/>
              <a:ext cx="457660" cy="345248"/>
            </a:xfrm>
            <a:prstGeom prst="rect">
              <a:avLst/>
            </a:prstGeom>
          </p:spPr>
        </p:pic>
        <p:pic>
          <p:nvPicPr>
            <p:cNvPr id="9" name="그림 8" descr="화면 캡처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8231" y="5045391"/>
              <a:ext cx="457825" cy="327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402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화면 캡처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63" b="12585"/>
          <a:stretch/>
        </p:blipFill>
        <p:spPr>
          <a:xfrm>
            <a:off x="1259632" y="3144964"/>
            <a:ext cx="5400600" cy="302671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043608" y="145766"/>
            <a:ext cx="6408712" cy="602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sz="2400" kern="0" dirty="0">
                <a:solidFill>
                  <a:srgbClr val="0000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2400" kern="0" dirty="0">
                <a:solidFill>
                  <a:srgbClr val="0000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 산업혁명을 맞이하는 북한의 산업현황</a:t>
            </a:r>
            <a:endParaRPr lang="ko-KR" altLang="en-US" sz="2400" kern="0" spc="0" dirty="0">
              <a:solidFill>
                <a:srgbClr val="000099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95536" y="724171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60000"/>
              </a:lnSpc>
            </a:pPr>
            <a:r>
              <a:rPr lang="en-US" altLang="ko-KR" dirty="0"/>
              <a:t>•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북한은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과거 상당한 공업화를 이룬 나라로서 기회가 주어지면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어느 나라보다</a:t>
            </a:r>
            <a:endParaRPr lang="en-US" altLang="ko-KR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>
              <a:lnSpc>
                <a:spcPct val="160000"/>
              </a:lnSpc>
            </a:pP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빠르게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공업화가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이루어질 수 있는 잠재력이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있음</a:t>
            </a: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base">
              <a:lnSpc>
                <a:spcPct val="160000"/>
              </a:lnSpc>
            </a:pPr>
            <a:r>
              <a:rPr lang="en-US" altLang="ko-KR" dirty="0"/>
              <a:t>•</a:t>
            </a: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북한 과학기술 분야만큼은 무시할 수 없는 상황이다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북한의 </a:t>
            </a:r>
            <a:r>
              <a:rPr lang="en-US" altLang="ko-KR" kern="0" dirty="0">
                <a:solidFill>
                  <a:srgbClr val="00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ICBM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 상황을 </a:t>
            </a: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고려할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때 과학기술은 높은 수준에 도달했다고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분석됨</a:t>
            </a: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base">
              <a:lnSpc>
                <a:spcPct val="160000"/>
              </a:lnSpc>
            </a:pPr>
            <a:r>
              <a:rPr lang="en-US" altLang="ko-KR" dirty="0"/>
              <a:t>•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북한의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과학기술 수준을 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 산업분야 활용방안에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대해서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면밀한 연구가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</a:t>
            </a: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616530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제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ko-KR" altLang="en-US" sz="1600" dirty="0" smtClean="0"/>
              <a:t>차 평양봄철 국제상품전람회에 설치된 </a:t>
            </a:r>
            <a:r>
              <a:rPr lang="en-US" altLang="ko-KR" sz="1600" dirty="0" smtClean="0"/>
              <a:t>“</a:t>
            </a:r>
            <a:r>
              <a:rPr lang="ko-KR" altLang="en-US" sz="1600" dirty="0" err="1" smtClean="0"/>
              <a:t>락원무역총회사</a:t>
            </a:r>
            <a:r>
              <a:rPr lang="en-US" altLang="ko-KR" sz="1600" dirty="0" smtClean="0"/>
              <a:t>＂</a:t>
            </a:r>
            <a:r>
              <a:rPr lang="ko-KR" altLang="en-US" sz="1600" dirty="0" smtClean="0"/>
              <a:t>전시관에 전시된</a:t>
            </a:r>
            <a:endParaRPr lang="en-US" altLang="ko-KR" sz="1600" dirty="0" smtClean="0"/>
          </a:p>
          <a:p>
            <a:r>
              <a:rPr lang="ko-KR" altLang="en-US" sz="1600" dirty="0" smtClean="0"/>
              <a:t>액정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TV</a:t>
            </a:r>
            <a:r>
              <a:rPr lang="ko-KR" altLang="en-US" sz="1600" dirty="0" smtClean="0"/>
              <a:t>와 </a:t>
            </a:r>
            <a:r>
              <a:rPr lang="ko-KR" altLang="en-US" sz="1600" dirty="0" err="1" smtClean="0"/>
              <a:t>블루투스</a:t>
            </a:r>
            <a:r>
              <a:rPr lang="ko-KR" altLang="en-US" sz="1600" dirty="0" smtClean="0"/>
              <a:t> 스피커 등 전자제품</a:t>
            </a:r>
            <a:r>
              <a:rPr lang="en-US" altLang="ko-KR" sz="1600" dirty="0" smtClean="0"/>
              <a:t>.      &lt;</a:t>
            </a:r>
            <a:r>
              <a:rPr lang="ko-KR" altLang="en-US" sz="1600" dirty="0" smtClean="0"/>
              <a:t>웹사이트</a:t>
            </a:r>
            <a:r>
              <a:rPr lang="en-US" altLang="ko-KR" sz="1600" dirty="0" smtClean="0"/>
              <a:t>-</a:t>
            </a:r>
            <a:r>
              <a:rPr lang="ko-KR" altLang="en-US" sz="1600" dirty="0" smtClean="0"/>
              <a:t>우리민족끼리</a:t>
            </a:r>
            <a:r>
              <a:rPr lang="en-US" altLang="ko-KR" sz="1600" dirty="0" smtClean="0"/>
              <a:t>&gt;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38538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043608" y="145766"/>
            <a:ext cx="640871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sz="2400" kern="0" dirty="0">
                <a:solidFill>
                  <a:srgbClr val="B510B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2400" kern="0" dirty="0">
                <a:solidFill>
                  <a:srgbClr val="B510B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 산업혁명을 맞이하는 북한의 산업현황</a:t>
            </a:r>
            <a:endParaRPr lang="ko-KR" altLang="en-US" sz="24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95536" y="764704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</a:pPr>
            <a:r>
              <a:rPr lang="en-US" altLang="ko-KR" sz="2000" dirty="0" smtClean="0"/>
              <a:t>• </a:t>
            </a:r>
            <a:r>
              <a:rPr lang="ko-KR" altLang="en-US" sz="2000" dirty="0"/>
              <a:t>북한은 </a:t>
            </a:r>
            <a:r>
              <a:rPr lang="en-US" altLang="ko-KR" sz="2000" dirty="0"/>
              <a:t>10</a:t>
            </a:r>
            <a:r>
              <a:rPr lang="ko-KR" altLang="en-US" sz="2000" dirty="0"/>
              <a:t>년 전부터 ‘온 나라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/>
              <a:t>화’ 정책을 통해 나름대로 </a:t>
            </a:r>
            <a:r>
              <a:rPr lang="en-US" altLang="ko-KR" sz="2000" dirty="0"/>
              <a:t>4</a:t>
            </a:r>
            <a:r>
              <a:rPr lang="ko-KR" altLang="en-US" sz="2000" dirty="0"/>
              <a:t>차 </a:t>
            </a:r>
            <a:r>
              <a:rPr lang="ko-KR" altLang="en-US" sz="2000" dirty="0" smtClean="0"/>
              <a:t>산업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혁명을 </a:t>
            </a:r>
            <a:r>
              <a:rPr lang="ko-KR" altLang="en-US" sz="2000" dirty="0"/>
              <a:t>대비하고 있다</a:t>
            </a:r>
            <a:r>
              <a:rPr lang="en-US" altLang="ko-KR" sz="2000" dirty="0"/>
              <a:t>. </a:t>
            </a:r>
            <a:endParaRPr lang="en-US" altLang="ko-KR" sz="2000" dirty="0" smtClean="0"/>
          </a:p>
          <a:p>
            <a:pPr fontAlgn="base"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/>
              <a:t>북한은 </a:t>
            </a:r>
            <a:r>
              <a:rPr lang="ko-KR" altLang="en-US" sz="2000" dirty="0"/>
              <a:t>기계공업을 북한 공업의 심장</a:t>
            </a:r>
            <a:r>
              <a:rPr lang="en-US" altLang="ko-KR" sz="2000" dirty="0"/>
              <a:t>, </a:t>
            </a:r>
            <a:r>
              <a:rPr lang="ko-KR" altLang="en-US" sz="2000" dirty="0"/>
              <a:t>경제발전과 기술적 진보의 </a:t>
            </a:r>
            <a:r>
              <a:rPr lang="ko-KR" altLang="en-US" sz="2000" dirty="0" smtClean="0"/>
              <a:t>기초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라고 </a:t>
            </a:r>
            <a:r>
              <a:rPr lang="ko-KR" altLang="en-US" sz="2000" dirty="0"/>
              <a:t>표현할 </a:t>
            </a:r>
            <a:r>
              <a:rPr lang="ko-KR" altLang="en-US" sz="2000" dirty="0" smtClean="0"/>
              <a:t>정도로 중요시함</a:t>
            </a:r>
            <a:r>
              <a:rPr lang="en-US" altLang="ko-KR" sz="2000" dirty="0" smtClean="0"/>
              <a:t>. </a:t>
            </a:r>
          </a:p>
          <a:p>
            <a:pPr fontAlgn="base"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/>
              <a:t>북한은 </a:t>
            </a:r>
            <a:r>
              <a:rPr lang="ko-KR" altLang="en-US" sz="2000" dirty="0"/>
              <a:t>기계공업에 첨단기술과 과학을 투입하고 있다</a:t>
            </a:r>
            <a:r>
              <a:rPr lang="en-US" altLang="ko-KR" sz="2000" dirty="0"/>
              <a:t>. </a:t>
            </a:r>
            <a:r>
              <a:rPr lang="ko-KR" altLang="en-US" sz="2000" dirty="0"/>
              <a:t>생산 경영에서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컴퓨터로 </a:t>
            </a:r>
            <a:r>
              <a:rPr lang="ko-KR" altLang="en-US" sz="2000" dirty="0"/>
              <a:t>기계를 자동 조정하는 기술의 이용 확대</a:t>
            </a:r>
            <a:r>
              <a:rPr lang="en-US" altLang="ko-KR" sz="2000" dirty="0"/>
              <a:t>, </a:t>
            </a:r>
            <a:r>
              <a:rPr lang="ko-KR" altLang="en-US" sz="2000" dirty="0"/>
              <a:t>공장 자동화 등을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달성하기 </a:t>
            </a:r>
            <a:r>
              <a:rPr lang="ko-KR" altLang="en-US" sz="2000" dirty="0"/>
              <a:t>위해 노력하고 있다고 </a:t>
            </a:r>
            <a:r>
              <a:rPr lang="ko-KR" altLang="en-US" sz="2000" dirty="0" err="1"/>
              <a:t>평가받고</a:t>
            </a:r>
            <a:r>
              <a:rPr lang="ko-KR" altLang="en-US" sz="2000" dirty="0"/>
              <a:t> 있다</a:t>
            </a:r>
            <a:r>
              <a:rPr lang="en-US" altLang="ko-KR" sz="2000" dirty="0"/>
              <a:t>.</a:t>
            </a:r>
            <a:endParaRPr lang="ko-KR" altLang="en-US" sz="2000" dirty="0"/>
          </a:p>
          <a:p>
            <a:pPr fontAlgn="base">
              <a:lnSpc>
                <a:spcPct val="130000"/>
              </a:lnSpc>
            </a:pPr>
            <a:r>
              <a:rPr lang="en-US" altLang="ko-KR" sz="2000" dirty="0" smtClean="0"/>
              <a:t>• </a:t>
            </a:r>
            <a:r>
              <a:rPr lang="ko-KR" altLang="en-US" sz="2000" dirty="0" smtClean="0"/>
              <a:t>빠르게 </a:t>
            </a:r>
            <a:r>
              <a:rPr lang="ko-KR" altLang="en-US" sz="2000" dirty="0"/>
              <a:t>실행될 </a:t>
            </a:r>
            <a:r>
              <a:rPr lang="ko-KR" altLang="en-US" sz="2000" dirty="0" smtClean="0"/>
              <a:t>남북협력사업으로는 </a:t>
            </a:r>
            <a:r>
              <a:rPr lang="ko-KR" altLang="en-US" sz="2000" dirty="0" err="1"/>
              <a:t>그동안</a:t>
            </a:r>
            <a:r>
              <a:rPr lang="ko-KR" altLang="en-US" sz="2000" dirty="0"/>
              <a:t> 중단된 남북 에너지협력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사업을 꼽고 </a:t>
            </a:r>
            <a:r>
              <a:rPr lang="ko-KR" altLang="en-US" sz="2000" dirty="0"/>
              <a:t>있다</a:t>
            </a:r>
            <a:r>
              <a:rPr lang="en-US" altLang="ko-KR" sz="2000" dirty="0"/>
              <a:t>. </a:t>
            </a:r>
            <a:endParaRPr lang="ko-KR" altLang="en-US" sz="2000" dirty="0"/>
          </a:p>
        </p:txBody>
      </p:sp>
      <p:pic>
        <p:nvPicPr>
          <p:cNvPr id="6" name="그림 5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005064"/>
            <a:ext cx="3132859" cy="271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43608" y="145766"/>
            <a:ext cx="640871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sz="2400" kern="0" dirty="0">
                <a:solidFill>
                  <a:srgbClr val="B510B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2400" kern="0" dirty="0">
                <a:solidFill>
                  <a:srgbClr val="B510B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 산업혁명을 맞이하는 북한의 산업현황</a:t>
            </a:r>
            <a:endParaRPr lang="ko-KR" altLang="en-US" sz="24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95536" y="764704"/>
            <a:ext cx="8352928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</a:pPr>
            <a:r>
              <a:rPr lang="en-US" altLang="ko-KR" sz="2000" dirty="0" smtClean="0"/>
              <a:t>• </a:t>
            </a:r>
            <a:r>
              <a:rPr lang="ko-KR" altLang="en-US" sz="2000" dirty="0" smtClean="0"/>
              <a:t>세계적으로는 </a:t>
            </a:r>
            <a:r>
              <a:rPr lang="ko-KR" altLang="en-US" sz="2000" dirty="0"/>
              <a:t>새로운 생산 내지는 산업</a:t>
            </a:r>
            <a:r>
              <a:rPr lang="en-US" altLang="ko-KR" sz="2000" dirty="0"/>
              <a:t>-</a:t>
            </a:r>
            <a:r>
              <a:rPr lang="ko-KR" altLang="en-US" sz="2000" dirty="0"/>
              <a:t>과학 기술의 융합을 </a:t>
            </a:r>
            <a:r>
              <a:rPr lang="en-US" altLang="ko-KR" sz="2000" dirty="0"/>
              <a:t>4</a:t>
            </a:r>
            <a:r>
              <a:rPr lang="ko-KR" altLang="en-US" sz="2000" dirty="0"/>
              <a:t>차 </a:t>
            </a:r>
            <a:r>
              <a:rPr lang="ko-KR" altLang="en-US" sz="2000" dirty="0" smtClean="0"/>
              <a:t>혁명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이라고 </a:t>
            </a:r>
            <a:r>
              <a:rPr lang="ko-KR" altLang="en-US" sz="2000" dirty="0"/>
              <a:t>하지만</a:t>
            </a:r>
            <a:r>
              <a:rPr lang="en-US" altLang="ko-KR" sz="2000" dirty="0"/>
              <a:t>, </a:t>
            </a:r>
            <a:r>
              <a:rPr lang="ko-KR" altLang="en-US" sz="2000" dirty="0"/>
              <a:t>북한에서는 이를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'CNC'</a:t>
            </a:r>
            <a:r>
              <a:rPr lang="ko-KR" altLang="en-US" sz="2000" dirty="0"/>
              <a:t>라는 정책으로 </a:t>
            </a:r>
            <a:r>
              <a:rPr lang="ko-KR" altLang="en-US" sz="2000" dirty="0" smtClean="0"/>
              <a:t>추진</a:t>
            </a:r>
            <a:r>
              <a:rPr lang="en-US" altLang="ko-KR" sz="2000" dirty="0" smtClean="0"/>
              <a:t>.</a:t>
            </a:r>
          </a:p>
          <a:p>
            <a:pPr fontAlgn="base"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/>
              <a:t>북한은 </a:t>
            </a:r>
            <a:r>
              <a:rPr lang="ko-KR" altLang="en-US" sz="2000" dirty="0"/>
              <a:t>피폐한 경제 상황에서 국방력을 높이고 경제를 복구해서 </a:t>
            </a:r>
            <a:r>
              <a:rPr lang="ko-KR" altLang="en-US" sz="2000" dirty="0" smtClean="0"/>
              <a:t>주민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들의 </a:t>
            </a:r>
            <a:r>
              <a:rPr lang="ko-KR" altLang="en-US" sz="2000" dirty="0"/>
              <a:t>생활을 향상시키기 </a:t>
            </a:r>
            <a:r>
              <a:rPr lang="ko-KR" altLang="en-US" sz="2000" dirty="0" smtClean="0"/>
              <a:t>위한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경제기술</a:t>
            </a:r>
            <a:r>
              <a:rPr lang="en-US" altLang="ko-KR" sz="2000" dirty="0"/>
              <a:t>, </a:t>
            </a:r>
            <a:r>
              <a:rPr lang="ko-KR" altLang="en-US" sz="2000" dirty="0"/>
              <a:t>과학기술들을 제안하고 </a:t>
            </a:r>
            <a:r>
              <a:rPr lang="ko-KR" altLang="en-US" sz="2000" dirty="0" smtClean="0"/>
              <a:t>실천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하고 있음</a:t>
            </a:r>
            <a:r>
              <a:rPr lang="en-US" altLang="ko-KR" sz="2000" dirty="0" smtClean="0"/>
              <a:t>.</a:t>
            </a:r>
          </a:p>
          <a:p>
            <a:pPr>
              <a:lnSpc>
                <a:spcPct val="125000"/>
              </a:lnSpc>
            </a:pPr>
            <a:r>
              <a:rPr lang="en-US" altLang="ko-KR" sz="2000" dirty="0"/>
              <a:t>•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는 컴퓨터로 기계의 작동을 </a:t>
            </a:r>
            <a:r>
              <a:rPr lang="ko-KR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자동조종하는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기술을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말하며 북한의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CNC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기술은 지난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1990</a:t>
            </a:r>
            <a:r>
              <a:rPr lang="ko-KR" altLang="en-US" sz="2000" dirty="0"/>
              <a:t>년대 국방 분야에서 먼저 </a:t>
            </a:r>
            <a:r>
              <a:rPr lang="ko-KR" altLang="en-US" sz="2000" dirty="0" smtClean="0"/>
              <a:t>개발되어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김정은 </a:t>
            </a:r>
            <a:r>
              <a:rPr lang="ko-KR" altLang="en-US" sz="2000" dirty="0"/>
              <a:t>정권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들어서 </a:t>
            </a:r>
            <a:r>
              <a:rPr lang="ko-KR" altLang="en-US" sz="2000" dirty="0"/>
              <a:t>민간 분야로 </a:t>
            </a:r>
            <a:r>
              <a:rPr lang="ko-KR" altLang="en-US" sz="2000" dirty="0" smtClean="0"/>
              <a:t>적용이 확대됨</a:t>
            </a:r>
            <a:r>
              <a:rPr lang="en-US" altLang="ko-KR" sz="2000" dirty="0" smtClean="0"/>
              <a:t>.</a:t>
            </a:r>
            <a:r>
              <a:rPr lang="ko-KR" altLang="en-US" sz="2000" dirty="0" smtClean="0"/>
              <a:t> </a:t>
            </a:r>
            <a:endParaRPr lang="ko-KR" altLang="en-US" sz="2000" dirty="0"/>
          </a:p>
        </p:txBody>
      </p:sp>
      <p:grpSp>
        <p:nvGrpSpPr>
          <p:cNvPr id="8" name="그룹 7"/>
          <p:cNvGrpSpPr/>
          <p:nvPr/>
        </p:nvGrpSpPr>
        <p:grpSpPr>
          <a:xfrm>
            <a:off x="1125430" y="4038142"/>
            <a:ext cx="6893139" cy="2497062"/>
            <a:chOff x="1331640" y="4100290"/>
            <a:chExt cx="6893139" cy="2497062"/>
          </a:xfrm>
        </p:grpSpPr>
        <p:pic>
          <p:nvPicPr>
            <p:cNvPr id="6" name="그림 5" descr="화면 캡처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9" b="408"/>
            <a:stretch/>
          </p:blipFill>
          <p:spPr>
            <a:xfrm>
              <a:off x="1331640" y="4100290"/>
              <a:ext cx="3424997" cy="2497062"/>
            </a:xfrm>
            <a:prstGeom prst="rect">
              <a:avLst/>
            </a:prstGeom>
          </p:spPr>
        </p:pic>
        <p:pic>
          <p:nvPicPr>
            <p:cNvPr id="7" name="그림 6" descr="화면 캡처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6637" y="4100290"/>
              <a:ext cx="3468142" cy="24970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079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544" y="959408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dirty="0"/>
              <a:t>• </a:t>
            </a:r>
            <a:r>
              <a:rPr lang="ko-KR" altLang="en-US" dirty="0"/>
              <a:t>앞으로 대북제제가 완화되면 남북 에너지 교역</a:t>
            </a:r>
            <a:r>
              <a:rPr lang="en-US" altLang="ko-KR" dirty="0"/>
              <a:t>, </a:t>
            </a:r>
            <a:r>
              <a:rPr lang="ko-KR" altLang="en-US" dirty="0"/>
              <a:t>대북투자</a:t>
            </a:r>
            <a:r>
              <a:rPr lang="en-US" altLang="ko-KR" dirty="0"/>
              <a:t>, </a:t>
            </a:r>
            <a:r>
              <a:rPr lang="ko-KR" altLang="en-US" dirty="0"/>
              <a:t>남</a:t>
            </a:r>
            <a:r>
              <a:rPr lang="en-US" altLang="ko-KR" dirty="0"/>
              <a:t>·</a:t>
            </a:r>
            <a:r>
              <a:rPr lang="ko-KR" altLang="en-US" dirty="0"/>
              <a:t>북</a:t>
            </a:r>
            <a:r>
              <a:rPr lang="en-US" altLang="ko-KR" dirty="0"/>
              <a:t>·</a:t>
            </a:r>
            <a:r>
              <a:rPr lang="ko-KR" altLang="en-US" dirty="0" err="1"/>
              <a:t>러</a:t>
            </a:r>
            <a:r>
              <a:rPr lang="ko-KR" altLang="en-US" dirty="0"/>
              <a:t> 에너지협력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</a:t>
            </a:r>
            <a:r>
              <a:rPr lang="ko-KR" altLang="en-US" dirty="0" smtClean="0"/>
              <a:t>사업을 </a:t>
            </a:r>
            <a:r>
              <a:rPr lang="ko-KR" altLang="en-US" dirty="0"/>
              <a:t>통해 극복할 수 있을 것으로 </a:t>
            </a:r>
            <a:r>
              <a:rPr lang="ko-KR" altLang="en-US" dirty="0" smtClean="0"/>
              <a:t>전망</a:t>
            </a:r>
            <a:r>
              <a:rPr lang="en-US" altLang="ko-KR" dirty="0" smtClean="0"/>
              <a:t>. </a:t>
            </a:r>
            <a:endParaRPr lang="en-US" altLang="ko-KR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dirty="0"/>
              <a:t>• </a:t>
            </a:r>
            <a:r>
              <a:rPr lang="ko-KR" altLang="en-US" dirty="0" smtClean="0"/>
              <a:t>산업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분야에서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우리나라가 경쟁력을 갖추고 있는 정보통신기술 분야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협력</a:t>
            </a: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진전될 것으로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보임</a:t>
            </a: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algn="just" fontAlgn="base">
              <a:lnSpc>
                <a:spcPct val="160000"/>
              </a:lnSpc>
            </a:pPr>
            <a:r>
              <a:rPr lang="en-US" altLang="ko-KR" dirty="0"/>
              <a:t>•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남북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간 활발한 학술 교류로 남북이 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 산업혁명 밑그림을 함께 그릴 수 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있음</a:t>
            </a:r>
            <a:r>
              <a:rPr lang="en-US" altLang="ko-KR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594928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/>
              <a:t>만경대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기술정보사에서</a:t>
            </a:r>
            <a:r>
              <a:rPr lang="ko-KR" altLang="en-US" sz="1600" dirty="0" smtClean="0"/>
              <a:t> 자체 힘으로 만들었다고 하는 </a:t>
            </a:r>
            <a:r>
              <a:rPr lang="en-US" altLang="ko-KR" sz="1600" dirty="0" smtClean="0"/>
              <a:t>‘</a:t>
            </a:r>
            <a:r>
              <a:rPr lang="ko-KR" altLang="en-US" sz="1600" dirty="0" smtClean="0"/>
              <a:t>진달래 </a:t>
            </a:r>
            <a:r>
              <a:rPr lang="en-US" altLang="ko-KR" sz="1600" dirty="0" smtClean="0"/>
              <a:t>3’ </a:t>
            </a:r>
            <a:r>
              <a:rPr lang="ko-KR" altLang="en-US" sz="1600" dirty="0" err="1" smtClean="0"/>
              <a:t>스마트폰</a:t>
            </a:r>
            <a:r>
              <a:rPr lang="en-US" altLang="ko-KR" sz="1600" dirty="0" smtClean="0"/>
              <a:t>,.      &lt;</a:t>
            </a:r>
            <a:r>
              <a:rPr lang="ko-KR" altLang="en-US" sz="1600" dirty="0" smtClean="0"/>
              <a:t>자료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자주시보</a:t>
            </a:r>
            <a:r>
              <a:rPr lang="en-US" altLang="ko-KR" sz="1600" dirty="0" smtClean="0"/>
              <a:t>&gt;</a:t>
            </a:r>
            <a:endParaRPr lang="ko-KR" altLang="en-US" sz="16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21728"/>
            <a:ext cx="6498899" cy="737680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2195736" y="3404372"/>
            <a:ext cx="3528392" cy="2408268"/>
            <a:chOff x="2195736" y="3404372"/>
            <a:chExt cx="3528392" cy="2408268"/>
          </a:xfrm>
        </p:grpSpPr>
        <p:pic>
          <p:nvPicPr>
            <p:cNvPr id="5" name="그림 4" descr="화면 캡처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74" r="1401" b="6942"/>
            <a:stretch/>
          </p:blipFill>
          <p:spPr>
            <a:xfrm>
              <a:off x="2195736" y="3404372"/>
              <a:ext cx="3528392" cy="2408268"/>
            </a:xfrm>
            <a:prstGeom prst="rect">
              <a:avLst/>
            </a:prstGeom>
          </p:spPr>
        </p:pic>
        <p:sp>
          <p:nvSpPr>
            <p:cNvPr id="6" name="타원 5"/>
            <p:cNvSpPr/>
            <p:nvPr/>
          </p:nvSpPr>
          <p:spPr>
            <a:xfrm>
              <a:off x="5436096" y="3404372"/>
              <a:ext cx="288032" cy="312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692696"/>
            <a:ext cx="6254986" cy="5653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2011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월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일 김정일이 사망한 뒤 새롭게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집권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한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김정은 북한 노동당 위원장은 다양한 분야에서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새로운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변화를 추진하고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있다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북한은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2008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</a:t>
            </a:r>
            <a:r>
              <a:rPr lang="ko-KR" altLang="en-US" sz="20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이집트 ‘</a:t>
            </a:r>
            <a:r>
              <a:rPr lang="ko-KR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오라스콤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텔레콤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’과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합작회사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를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설립해 고려링크 서비스를 시작했다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현재 북한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내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이동통신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즉 휴대전화 이용자가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380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만 명에 </a:t>
            </a:r>
            <a:r>
              <a:rPr lang="ko-KR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달하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는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것으로 알려지고 있다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김정은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위원장 집권 뒤에 북한은 이전보다 더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빠르고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광범위하게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통신과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SW,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인터넷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신기술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인공지능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가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상현실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등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산업 </a:t>
            </a:r>
            <a:r>
              <a:rPr lang="ko-KR" altLang="en-US" sz="20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정보화 등 다양한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과학기술과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분야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에서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기술 개발에 적극 나서고 있다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ko-K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김정은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시대에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ko-KR" altLang="en-US" sz="20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는 </a:t>
            </a:r>
            <a:r>
              <a:rPr lang="en-US" altLang="ko-KR" sz="20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ko-KR" altLang="en-US" sz="20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뿐만 아니라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다양한 분야에까지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녹아들고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있으며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정보화를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통해 산업 효율성을 </a:t>
            </a:r>
            <a:r>
              <a:rPr lang="ko-KR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높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이는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방안에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고심하고 있다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그림 4" descr="화면 캡처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-642"/>
          <a:stretch/>
        </p:blipFill>
        <p:spPr>
          <a:xfrm>
            <a:off x="6506506" y="1916832"/>
            <a:ext cx="1296144" cy="1987529"/>
          </a:xfrm>
          <a:prstGeom prst="rect">
            <a:avLst/>
          </a:prstGeom>
        </p:spPr>
      </p:pic>
      <p:pic>
        <p:nvPicPr>
          <p:cNvPr id="6" name="그림 5" descr="화면 캡처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916832"/>
            <a:ext cx="1132708" cy="1987529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6613863" y="4005064"/>
            <a:ext cx="225574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 휴대전화의 변신</a:t>
            </a:r>
            <a:endParaRPr lang="ko-KR" altLang="en-US" sz="1700" dirty="0"/>
          </a:p>
        </p:txBody>
      </p:sp>
      <p:sp>
        <p:nvSpPr>
          <p:cNvPr id="8" name="직사각형 7"/>
          <p:cNvSpPr/>
          <p:nvPr/>
        </p:nvSpPr>
        <p:spPr>
          <a:xfrm>
            <a:off x="1403648" y="260648"/>
            <a:ext cx="372249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300" b="1" dirty="0" err="1"/>
              <a:t>북한판</a:t>
            </a:r>
            <a:r>
              <a:rPr lang="ko-KR" altLang="en-US" sz="2300" b="1" dirty="0"/>
              <a:t> </a:t>
            </a:r>
            <a:r>
              <a:rPr lang="en-US" altLang="ko-KR" sz="2300" b="1" dirty="0"/>
              <a:t>4</a:t>
            </a:r>
            <a:r>
              <a:rPr lang="ko-KR" altLang="en-US" sz="2300" b="1" dirty="0"/>
              <a:t>차 산업혁명 열풍 </a:t>
            </a:r>
            <a:endParaRPr lang="ko-KR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16130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67544" y="719351"/>
            <a:ext cx="8208912" cy="4557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4000"/>
              </a:lnSpc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북한은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차세대 통신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보안 기술로 알려진 양자암호통신 관련 연구도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진행하고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2017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월 서광은 북한 과학자들이 도청과 해킹을 원리적으로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불가능하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게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하는 첨단통신기술을 개발하는데 성공했다고 밝혔다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4000"/>
              </a:lnSpc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북한은 </a:t>
            </a:r>
            <a:r>
              <a:rPr lang="ko-KR" altLang="en-US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양자암호통신기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로 문서와 화상 자료 등을 전송하는 실험에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성공했다고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주장했다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또 연구원들이 선행연구 내용과 </a:t>
            </a:r>
            <a:r>
              <a:rPr lang="ko-KR" altLang="en-US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달리 한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개의 빛 양자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검출기만을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사용해 제작원가가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낮으면서 오류를 줄인 방식으로 개발했다고 설명했다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4000"/>
              </a:lnSpc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또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북한은 양자컴퓨터 개발에 대응해 차세대 암호체계인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격자기반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암호를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연구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하고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개발하고 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김일성종합대학의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북한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연구원들은 앞으로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양자컴퓨터가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정보처리에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널리 이용되면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RSA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암호나 타원곡선 암호와 같이 현재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널리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이용되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4000"/>
              </a:lnSpc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고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있는 암호체계를 더 쓸 수 없게 된다고 지적했다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4000"/>
              </a:lnSpc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ko-KR" altLang="en-US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양자컴퓨터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는 </a:t>
            </a:r>
            <a:r>
              <a:rPr lang="ko-KR" altLang="en-US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양자 역학의 원리에 따라 작동되는 미래형 컴퓨터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로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기존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컴퓨터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로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1000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년이 걸리는 연산을 양자컴퓨터에서 몇 분 만에 해결할 수 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이에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북한은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격자 기반 암호를 연구해 대응하겠다는 전략이다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0" b="16078"/>
          <a:stretch/>
        </p:blipFill>
        <p:spPr>
          <a:xfrm>
            <a:off x="4499992" y="5239546"/>
            <a:ext cx="2808312" cy="1496335"/>
          </a:xfrm>
          <a:prstGeom prst="rect">
            <a:avLst/>
          </a:prstGeom>
        </p:spPr>
      </p:pic>
      <p:pic>
        <p:nvPicPr>
          <p:cNvPr id="6" name="그림 5" descr="화면 캡처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311466"/>
            <a:ext cx="2016224" cy="1405575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2339752" y="255879"/>
            <a:ext cx="372249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300" b="1" dirty="0" err="1"/>
              <a:t>북한판</a:t>
            </a:r>
            <a:r>
              <a:rPr lang="ko-KR" altLang="en-US" sz="2300" b="1" dirty="0"/>
              <a:t> </a:t>
            </a:r>
            <a:r>
              <a:rPr lang="en-US" altLang="ko-KR" sz="2300" b="1" dirty="0"/>
              <a:t>4</a:t>
            </a:r>
            <a:r>
              <a:rPr lang="ko-KR" altLang="en-US" sz="2300" b="1" dirty="0"/>
              <a:t>차 산업혁명 열풍 </a:t>
            </a:r>
            <a:endParaRPr lang="ko-KR" altLang="en-US" sz="2300" dirty="0"/>
          </a:p>
        </p:txBody>
      </p:sp>
    </p:spTree>
    <p:extLst>
      <p:ext uri="{BB962C8B-B14F-4D97-AF65-F5344CB8AC3E}">
        <p14:creationId xmlns:p14="http://schemas.microsoft.com/office/powerpoint/2010/main" val="395480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539552" y="931721"/>
            <a:ext cx="7920880" cy="4479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2000"/>
              </a:lnSpc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월 평양기계종합대학이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차원인쇄기술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즉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프린터를 선보였다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2000"/>
              </a:lnSpc>
            </a:pP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북한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연구진들은 컴퓨터지원설계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(CAD),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컴퓨터지원제작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(CAM),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숫자조종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기술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(CNC),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레이저기술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재료기술 등을 일체화했다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2000"/>
              </a:lnSpc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년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월에는 </a:t>
            </a:r>
            <a:r>
              <a:rPr lang="ko-KR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김일성종합대학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연구원들이 레이저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프린터를 개발했다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2000"/>
              </a:lnSpc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그해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월에는 북한 </a:t>
            </a:r>
            <a:r>
              <a:rPr lang="ko-KR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보건성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치과종합병원 미용외과가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프린터를 의료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분야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에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활용하고 있다는 보도가 나왔다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2000"/>
              </a:lnSpc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이와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같이 북한은 김정은 시대에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기술 발전에 더욱 박차를 가하고 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2000"/>
              </a:lnSpc>
            </a:pP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김정은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위원장은 지식경제 발전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첨단기술산업 육성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새 세기 산업혁명 등을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강조하고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2000"/>
              </a:lnSpc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선전매체들은 우수한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개발자와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영재들을 소개하며 ‘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붐’을 </a:t>
            </a:r>
            <a:r>
              <a:rPr lang="ko-KR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일으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키고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있다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이에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따라 한국 정부와 기업들은 북한 당국의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에 대한 관심과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우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수한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인재들을 남북 경제협력 시 중요하게 고려할 수 있을 것이다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183438" cy="543595"/>
          </a:xfrm>
        </p:spPr>
        <p:txBody>
          <a:bodyPr>
            <a:normAutofit fontScale="90000"/>
          </a:bodyPr>
          <a:lstStyle/>
          <a:p>
            <a:r>
              <a:rPr lang="ko-KR" altLang="en-US" sz="3000" dirty="0" smtClean="0"/>
              <a:t>   북한에서의 </a:t>
            </a:r>
            <a:r>
              <a:rPr lang="en-US" altLang="ko-KR" sz="3000" dirty="0" smtClean="0"/>
              <a:t>4</a:t>
            </a:r>
            <a:r>
              <a:rPr lang="ko-KR" altLang="en-US" sz="3000" dirty="0" err="1" smtClean="0"/>
              <a:t>차산업혁명</a:t>
            </a:r>
            <a:r>
              <a:rPr lang="ko-KR" altLang="en-US" sz="3000" dirty="0" smtClean="0"/>
              <a:t> 적용 가능성</a:t>
            </a:r>
          </a:p>
        </p:txBody>
      </p:sp>
      <p:pic>
        <p:nvPicPr>
          <p:cNvPr id="6" name="그림 5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374858"/>
            <a:ext cx="2304256" cy="1443118"/>
          </a:xfrm>
          <a:prstGeom prst="rect">
            <a:avLst/>
          </a:prstGeom>
        </p:spPr>
      </p:pic>
      <p:pic>
        <p:nvPicPr>
          <p:cNvPr id="7" name="그림 6" descr="화면 캡처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090" y="5303946"/>
            <a:ext cx="2393351" cy="155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46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183438" cy="760413"/>
          </a:xfrm>
        </p:spPr>
        <p:txBody>
          <a:bodyPr/>
          <a:lstStyle/>
          <a:p>
            <a:r>
              <a:rPr lang="ko-KR" altLang="en-US" sz="3000" dirty="0" smtClean="0"/>
              <a:t>   북한에서의 </a:t>
            </a:r>
            <a:r>
              <a:rPr lang="en-US" altLang="ko-KR" sz="3000" dirty="0" smtClean="0"/>
              <a:t>4</a:t>
            </a:r>
            <a:r>
              <a:rPr lang="ko-KR" altLang="en-US" sz="3000" dirty="0" err="1" smtClean="0"/>
              <a:t>차산업혁명</a:t>
            </a:r>
            <a:r>
              <a:rPr lang="ko-KR" altLang="en-US" sz="3000" dirty="0" smtClean="0"/>
              <a:t> 적용 가능성</a:t>
            </a:r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>
          <a:xfrm>
            <a:off x="431800" y="1125538"/>
            <a:ext cx="8280400" cy="467995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35000"/>
              </a:lnSpc>
              <a:spcBef>
                <a:spcPct val="0"/>
              </a:spcBef>
            </a:pPr>
            <a:r>
              <a:rPr lang="ko-KR" altLang="en-US" sz="2000" dirty="0" smtClean="0"/>
              <a:t> </a:t>
            </a:r>
            <a:r>
              <a:rPr lang="ko-KR" altLang="en-US" sz="1950" dirty="0" smtClean="0"/>
              <a:t>향후 남북한 사이의 관계가 좋아진다는 전제 하에서 각 분야에서의 </a:t>
            </a:r>
            <a:r>
              <a:rPr lang="en-US" altLang="ko-KR" sz="1950" dirty="0" smtClean="0"/>
              <a:t/>
            </a:r>
            <a:br>
              <a:rPr lang="en-US" altLang="ko-KR" sz="1950" dirty="0" smtClean="0"/>
            </a:br>
            <a:r>
              <a:rPr lang="en-US" altLang="ko-KR" sz="1950" dirty="0" smtClean="0"/>
              <a:t>  </a:t>
            </a:r>
            <a:r>
              <a:rPr lang="ko-KR" altLang="en-US" sz="1950" dirty="0" smtClean="0"/>
              <a:t>다양한 협력 아이템들이 제시되고 있다</a:t>
            </a:r>
            <a:r>
              <a:rPr lang="en-US" altLang="ko-KR" sz="1950" dirty="0" smtClean="0"/>
              <a:t>.</a:t>
            </a:r>
          </a:p>
          <a:p>
            <a:pPr marL="0" indent="0">
              <a:lnSpc>
                <a:spcPct val="135000"/>
              </a:lnSpc>
              <a:spcBef>
                <a:spcPct val="0"/>
              </a:spcBef>
            </a:pPr>
            <a:r>
              <a:rPr lang="ko-KR" altLang="en-US" sz="1950" dirty="0" smtClean="0"/>
              <a:t> 정부 또한 서해 평화협력사업과 철도 및 도로 건설</a:t>
            </a:r>
            <a:r>
              <a:rPr lang="en-US" altLang="ko-KR" sz="1950" dirty="0" smtClean="0"/>
              <a:t>, </a:t>
            </a:r>
            <a:r>
              <a:rPr lang="ko-KR" altLang="en-US" sz="1950" dirty="0" smtClean="0"/>
              <a:t>동해안 관광개발</a:t>
            </a:r>
            <a:r>
              <a:rPr lang="en-US" altLang="ko-KR" sz="1950" dirty="0" smtClean="0"/>
              <a:t/>
            </a:r>
            <a:br>
              <a:rPr lang="en-US" altLang="ko-KR" sz="1950" dirty="0" smtClean="0"/>
            </a:br>
            <a:r>
              <a:rPr lang="en-US" altLang="ko-KR" sz="1950" dirty="0" smtClean="0"/>
              <a:t> </a:t>
            </a:r>
            <a:r>
              <a:rPr lang="ko-KR" altLang="en-US" sz="1950" dirty="0" smtClean="0"/>
              <a:t> 사업 등 </a:t>
            </a:r>
            <a:r>
              <a:rPr lang="ko-KR" altLang="en-US" sz="1950" dirty="0" err="1" smtClean="0"/>
              <a:t>여러가지</a:t>
            </a:r>
            <a:r>
              <a:rPr lang="ko-KR" altLang="en-US" sz="1950" dirty="0" smtClean="0"/>
              <a:t> 협력 아이템을 준비하고 있는 것으로 알려짐</a:t>
            </a:r>
            <a:r>
              <a:rPr lang="en-US" altLang="ko-KR" sz="1950" dirty="0" smtClean="0"/>
              <a:t>.</a:t>
            </a:r>
          </a:p>
          <a:p>
            <a:pPr marL="0" indent="0">
              <a:lnSpc>
                <a:spcPct val="135000"/>
              </a:lnSpc>
              <a:spcBef>
                <a:spcPct val="0"/>
              </a:spcBef>
            </a:pPr>
            <a:r>
              <a:rPr lang="ko-KR" altLang="en-US" sz="1950" dirty="0" smtClean="0"/>
              <a:t> 지금의 북한이야 말로 </a:t>
            </a:r>
            <a:r>
              <a:rPr lang="en-US" altLang="ko-KR" sz="1950" dirty="0" smtClean="0"/>
              <a:t>4</a:t>
            </a:r>
            <a:r>
              <a:rPr lang="ko-KR" altLang="en-US" sz="1950" dirty="0" smtClean="0"/>
              <a:t>차 산업혁명의 이상을 구현하는데 필요한 </a:t>
            </a:r>
            <a:r>
              <a:rPr lang="en-US" altLang="ko-KR" sz="1950" dirty="0" smtClean="0"/>
              <a:t/>
            </a:r>
            <a:br>
              <a:rPr lang="en-US" altLang="ko-KR" sz="1950" dirty="0" smtClean="0"/>
            </a:br>
            <a:r>
              <a:rPr lang="en-US" altLang="ko-KR" sz="1950" dirty="0" smtClean="0"/>
              <a:t>  </a:t>
            </a:r>
            <a:r>
              <a:rPr lang="ko-KR" altLang="en-US" sz="1950" dirty="0" smtClean="0"/>
              <a:t>최적의 조건을 갖추고 있다</a:t>
            </a:r>
            <a:r>
              <a:rPr lang="en-US" altLang="ko-KR" sz="1950" dirty="0" smtClean="0"/>
              <a:t>.</a:t>
            </a:r>
          </a:p>
          <a:p>
            <a:pPr marL="0" indent="0">
              <a:lnSpc>
                <a:spcPct val="135000"/>
              </a:lnSpc>
              <a:spcBef>
                <a:spcPct val="0"/>
              </a:spcBef>
            </a:pPr>
            <a:r>
              <a:rPr lang="en-US" altLang="ko-KR" sz="1950" dirty="0" smtClean="0"/>
              <a:t> </a:t>
            </a:r>
            <a:r>
              <a:rPr lang="ko-KR" altLang="en-US" sz="1950" dirty="0" smtClean="0"/>
              <a:t>아프리카의 케냐와 같은 개발도상국의 경제발전 단계를 거칠 필요</a:t>
            </a:r>
            <a:r>
              <a:rPr lang="en-US" altLang="ko-KR" sz="1950" dirty="0" smtClean="0"/>
              <a:t/>
            </a:r>
            <a:br>
              <a:rPr lang="en-US" altLang="ko-KR" sz="1950" dirty="0" smtClean="0"/>
            </a:br>
            <a:r>
              <a:rPr lang="en-US" altLang="ko-KR" sz="1950" dirty="0" smtClean="0"/>
              <a:t>  </a:t>
            </a:r>
            <a:r>
              <a:rPr lang="ko-KR" altLang="en-US" sz="1950" dirty="0" smtClean="0"/>
              <a:t>없이 일거에 도약할 수 있어서이다</a:t>
            </a:r>
            <a:r>
              <a:rPr lang="en-US" altLang="ko-KR" sz="1950" dirty="0" smtClean="0"/>
              <a:t>. </a:t>
            </a:r>
          </a:p>
          <a:p>
            <a:pPr marL="0" indent="0">
              <a:lnSpc>
                <a:spcPct val="135000"/>
              </a:lnSpc>
              <a:spcBef>
                <a:spcPct val="0"/>
              </a:spcBef>
            </a:pPr>
            <a:r>
              <a:rPr lang="en-US" altLang="ko-KR" sz="1950" dirty="0" smtClean="0"/>
              <a:t> </a:t>
            </a:r>
            <a:r>
              <a:rPr lang="ko-KR" altLang="en-US" sz="1950" dirty="0" smtClean="0"/>
              <a:t>기본적으로 북한의 경우 최고 지도자의 의지만으로 스마트산업과 같은 </a:t>
            </a:r>
            <a:r>
              <a:rPr lang="en-US" altLang="ko-KR" sz="1950" dirty="0" smtClean="0"/>
              <a:t/>
            </a:r>
            <a:br>
              <a:rPr lang="en-US" altLang="ko-KR" sz="1950" dirty="0" smtClean="0"/>
            </a:br>
            <a:r>
              <a:rPr lang="en-US" altLang="ko-KR" sz="1950" dirty="0" smtClean="0"/>
              <a:t>  </a:t>
            </a:r>
            <a:r>
              <a:rPr lang="ko-KR" altLang="en-US" sz="1950" dirty="0" smtClean="0"/>
              <a:t>사업의 추진이 가능하고</a:t>
            </a:r>
            <a:r>
              <a:rPr lang="en-US" altLang="ko-KR" sz="1950" dirty="0" smtClean="0"/>
              <a:t>, </a:t>
            </a:r>
            <a:r>
              <a:rPr lang="ko-KR" altLang="en-US" sz="1950" dirty="0" smtClean="0"/>
              <a:t>이해관계자들의 이해 조정이나 토지 보상과 </a:t>
            </a:r>
            <a:endParaRPr lang="en-US" altLang="ko-KR" sz="1950" dirty="0" smtClean="0"/>
          </a:p>
          <a:p>
            <a:pPr marL="0" indent="0">
              <a:lnSpc>
                <a:spcPct val="135000"/>
              </a:lnSpc>
              <a:spcBef>
                <a:spcPct val="0"/>
              </a:spcBef>
              <a:buNone/>
            </a:pPr>
            <a:r>
              <a:rPr lang="en-US" altLang="ko-KR" sz="1950" dirty="0" smtClean="0"/>
              <a:t>  </a:t>
            </a:r>
            <a:r>
              <a:rPr lang="ko-KR" altLang="en-US" sz="1950" dirty="0" smtClean="0"/>
              <a:t>같은</a:t>
            </a:r>
            <a:r>
              <a:rPr lang="en-US" altLang="ko-KR" sz="1950" dirty="0"/>
              <a:t> </a:t>
            </a:r>
            <a:r>
              <a:rPr lang="ko-KR" altLang="en-US" sz="1950" dirty="0" smtClean="0"/>
              <a:t>문제가 걸림돌로 작용할 가능성이 거의 없다는 </a:t>
            </a:r>
            <a:r>
              <a:rPr lang="en-US" altLang="ko-KR" sz="1950" dirty="0" smtClean="0"/>
              <a:t>4</a:t>
            </a:r>
            <a:r>
              <a:rPr lang="ko-KR" altLang="en-US" sz="1950" dirty="0" err="1" smtClean="0"/>
              <a:t>차산업혁명</a:t>
            </a:r>
            <a:r>
              <a:rPr lang="ko-KR" altLang="en-US" sz="1950" dirty="0" smtClean="0"/>
              <a:t> 부흥</a:t>
            </a:r>
            <a:r>
              <a:rPr lang="en-US" altLang="ko-KR" sz="1950" dirty="0" smtClean="0"/>
              <a:t/>
            </a:r>
            <a:br>
              <a:rPr lang="en-US" altLang="ko-KR" sz="1950" dirty="0" smtClean="0"/>
            </a:br>
            <a:r>
              <a:rPr lang="en-US" altLang="ko-KR" sz="1950" dirty="0" smtClean="0"/>
              <a:t>  </a:t>
            </a:r>
            <a:r>
              <a:rPr lang="ko-KR" altLang="en-US" sz="1950" dirty="0" smtClean="0"/>
              <a:t>가능성이 더욱 크다고 볼 수 있다</a:t>
            </a:r>
            <a:r>
              <a:rPr lang="en-US" altLang="ko-KR" sz="1950" dirty="0" smtClean="0"/>
              <a:t>.</a:t>
            </a:r>
            <a:endParaRPr lang="ko-KR" altLang="en-US" sz="1950" dirty="0" smtClean="0"/>
          </a:p>
        </p:txBody>
      </p:sp>
    </p:spTree>
    <p:extLst>
      <p:ext uri="{BB962C8B-B14F-4D97-AF65-F5344CB8AC3E}">
        <p14:creationId xmlns:p14="http://schemas.microsoft.com/office/powerpoint/2010/main" val="14930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331640" y="620688"/>
            <a:ext cx="3528392" cy="938535"/>
          </a:xfrm>
        </p:spPr>
        <p:txBody>
          <a:bodyPr>
            <a:normAutofit/>
          </a:bodyPr>
          <a:lstStyle/>
          <a:p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차 </a:t>
            </a:r>
            <a:r>
              <a:rPr lang="ko-KR" altLang="en-US" sz="36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례</a:t>
            </a:r>
            <a:endParaRPr lang="ko-KR" altLang="en-US" sz="3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27584" y="2060848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smtClean="0"/>
              <a:t>￭ </a:t>
            </a:r>
            <a:r>
              <a:rPr lang="ko-KR" altLang="en-US" sz="2400" dirty="0" smtClean="0">
                <a:latin typeface="맑은 고딕" panose="020B0503020000020004" pitchFamily="50" charset="-127"/>
              </a:rPr>
              <a:t>북한의 산업경제 현황</a:t>
            </a:r>
            <a:endParaRPr lang="en-US" altLang="ko-KR" sz="2400" dirty="0" smtClean="0">
              <a:latin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/>
              <a:t>￭ </a:t>
            </a:r>
            <a:r>
              <a:rPr lang="ko-KR" altLang="en-US" sz="2400" dirty="0" smtClean="0">
                <a:latin typeface="맑은 고딕" panose="020B0503020000020004" pitchFamily="50" charset="-127"/>
              </a:rPr>
              <a:t>북한의 </a:t>
            </a:r>
            <a:r>
              <a:rPr lang="ko-KR" altLang="en-US" sz="2400" dirty="0">
                <a:latin typeface="맑은 고딕" panose="020B0503020000020004" pitchFamily="50" charset="-127"/>
              </a:rPr>
              <a:t>기계공업 </a:t>
            </a:r>
            <a:r>
              <a:rPr lang="ko-KR" altLang="en-US" sz="2400" dirty="0" smtClean="0">
                <a:latin typeface="맑은 고딕" panose="020B0503020000020004" pitchFamily="50" charset="-127"/>
              </a:rPr>
              <a:t>현황</a:t>
            </a:r>
            <a:endParaRPr lang="en-US" altLang="ko-KR" sz="2400" dirty="0" smtClean="0">
              <a:latin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/>
              <a:t>￭ </a:t>
            </a:r>
            <a:r>
              <a:rPr lang="en-US" altLang="ko-KR" sz="2400" kern="0" dirty="0" smtClean="0">
                <a:latin typeface="맑은 고딕" panose="020B0503020000020004" pitchFamily="50" charset="-127"/>
              </a:rPr>
              <a:t>4</a:t>
            </a:r>
            <a:r>
              <a:rPr lang="ko-KR" altLang="en-US" sz="2400" kern="0" dirty="0">
                <a:latin typeface="맑은 고딕" panose="020B0503020000020004" pitchFamily="50" charset="-127"/>
              </a:rPr>
              <a:t>차 산업혁명을 맞이하는 북한의 </a:t>
            </a:r>
            <a:r>
              <a:rPr lang="ko-KR" altLang="en-US" sz="2400" kern="0" dirty="0" smtClean="0">
                <a:latin typeface="맑은 고딕" panose="020B0503020000020004" pitchFamily="50" charset="-127"/>
              </a:rPr>
              <a:t>산업현황</a:t>
            </a:r>
            <a:endParaRPr lang="en-US" altLang="ko-KR" sz="2400" kern="0" dirty="0" smtClean="0">
              <a:latin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/>
              <a:t>￭ </a:t>
            </a:r>
            <a:r>
              <a:rPr lang="ko-KR" altLang="en-US" sz="2400" dirty="0" err="1" smtClean="0"/>
              <a:t>북한판</a:t>
            </a:r>
            <a:r>
              <a:rPr lang="ko-KR" altLang="en-US" sz="2400" dirty="0" smtClean="0"/>
              <a:t> </a:t>
            </a:r>
            <a:r>
              <a:rPr lang="en-US" altLang="ko-KR" sz="2400" kern="0" dirty="0">
                <a:latin typeface="맑은 고딕" panose="020B0503020000020004" pitchFamily="50" charset="-127"/>
              </a:rPr>
              <a:t>4</a:t>
            </a:r>
            <a:r>
              <a:rPr lang="ko-KR" altLang="en-US" sz="2400" kern="0" dirty="0">
                <a:latin typeface="맑은 고딕" panose="020B0503020000020004" pitchFamily="50" charset="-127"/>
              </a:rPr>
              <a:t>차 </a:t>
            </a:r>
            <a:r>
              <a:rPr lang="ko-KR" altLang="en-US" sz="2400" kern="0" dirty="0" smtClean="0">
                <a:latin typeface="맑은 고딕" panose="020B0503020000020004" pitchFamily="50" charset="-127"/>
              </a:rPr>
              <a:t>산업혁명 열풍</a:t>
            </a:r>
            <a:endParaRPr lang="en-US" altLang="ko-KR" sz="2400" kern="0" dirty="0" smtClean="0">
              <a:latin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/>
              <a:t>￭ </a:t>
            </a:r>
            <a:r>
              <a:rPr lang="ko-KR" altLang="en-US" sz="2400" dirty="0" smtClean="0"/>
              <a:t>북한에서의 </a:t>
            </a:r>
            <a:r>
              <a:rPr lang="en-US" altLang="ko-KR" sz="2400" dirty="0"/>
              <a:t>4</a:t>
            </a:r>
            <a:r>
              <a:rPr lang="ko-KR" altLang="en-US" sz="2400" dirty="0" err="1"/>
              <a:t>차산업혁명</a:t>
            </a:r>
            <a:r>
              <a:rPr lang="ko-KR" altLang="en-US" sz="2400" dirty="0"/>
              <a:t> 적용 </a:t>
            </a:r>
            <a:r>
              <a:rPr lang="ko-KR" altLang="en-US" sz="2400" dirty="0" smtClean="0"/>
              <a:t>가능성</a:t>
            </a:r>
            <a:endParaRPr lang="ko-KR" altLang="en-US" sz="2400" kern="0" dirty="0">
              <a:solidFill>
                <a:srgbClr val="000099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06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95288" y="1092200"/>
            <a:ext cx="8497887" cy="3294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2000" dirty="0">
                <a:latin typeface="+mn-ea"/>
              </a:rPr>
              <a:t>• </a:t>
            </a:r>
            <a:r>
              <a:rPr lang="ko-KR" altLang="en-US" sz="2000" dirty="0">
                <a:latin typeface="+mn-ea"/>
                <a:ea typeface="+mn-ea"/>
              </a:rPr>
              <a:t>북한 경제 </a:t>
            </a:r>
            <a:r>
              <a:rPr lang="ko-KR" altLang="en-US" sz="2000" dirty="0" err="1">
                <a:latin typeface="+mn-ea"/>
                <a:ea typeface="+mn-ea"/>
              </a:rPr>
              <a:t>개발구를</a:t>
            </a:r>
            <a:r>
              <a:rPr lang="ko-KR" altLang="en-US" sz="2000" dirty="0">
                <a:latin typeface="+mn-ea"/>
                <a:ea typeface="+mn-ea"/>
              </a:rPr>
              <a:t> 개발할 때 스마트 </a:t>
            </a:r>
            <a:r>
              <a:rPr lang="ko-KR" altLang="en-US" sz="2000" dirty="0" err="1">
                <a:latin typeface="+mn-ea"/>
                <a:ea typeface="+mn-ea"/>
              </a:rPr>
              <a:t>팩토리와</a:t>
            </a:r>
            <a:r>
              <a:rPr lang="ko-KR" altLang="en-US" sz="2000" dirty="0">
                <a:latin typeface="+mn-ea"/>
                <a:ea typeface="+mn-ea"/>
              </a:rPr>
              <a:t> 같은 최첨단 시스템을</a:t>
            </a:r>
            <a:endParaRPr lang="en-US" altLang="ko-KR" sz="2000" dirty="0">
              <a:latin typeface="+mn-ea"/>
              <a:ea typeface="+mn-ea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2000" dirty="0">
                <a:latin typeface="+mn-ea"/>
                <a:ea typeface="+mn-ea"/>
              </a:rPr>
              <a:t>  구축하게 되면</a:t>
            </a:r>
            <a:r>
              <a:rPr lang="en-US" altLang="ko-KR" sz="2000" dirty="0">
                <a:latin typeface="+mn-ea"/>
                <a:ea typeface="+mn-ea"/>
              </a:rPr>
              <a:t>, 4</a:t>
            </a:r>
            <a:r>
              <a:rPr lang="ko-KR" altLang="en-US" sz="2000" dirty="0">
                <a:latin typeface="+mn-ea"/>
                <a:ea typeface="+mn-ea"/>
              </a:rPr>
              <a:t>차 산업혁명의 글로벌 테스트 베드 역할은 물론 </a:t>
            </a:r>
            <a:r>
              <a:rPr lang="ko-KR" altLang="en-US" sz="2000" dirty="0" smtClean="0">
                <a:latin typeface="+mn-ea"/>
                <a:ea typeface="+mn-ea"/>
              </a:rPr>
              <a:t>실제</a:t>
            </a:r>
            <a:r>
              <a:rPr lang="ko-KR" altLang="en-US" sz="2000" dirty="0" smtClean="0">
                <a:latin typeface="+mn-ea"/>
              </a:rPr>
              <a:t>로</a:t>
            </a:r>
            <a:endParaRPr lang="en-US" altLang="ko-KR" sz="2000" dirty="0">
              <a:latin typeface="+mn-ea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2000" dirty="0" smtClean="0">
                <a:latin typeface="+mn-ea"/>
                <a:ea typeface="+mn-ea"/>
              </a:rPr>
              <a:t>  </a:t>
            </a:r>
            <a:r>
              <a:rPr lang="ko-KR" altLang="en-US" sz="2000" dirty="0">
                <a:latin typeface="+mn-ea"/>
                <a:ea typeface="+mn-ea"/>
              </a:rPr>
              <a:t>산업현장에서 그대로 적용하는데 매우 유리하다</a:t>
            </a:r>
            <a:r>
              <a:rPr lang="en-US" altLang="ko-KR" sz="2000" dirty="0">
                <a:latin typeface="+mn-ea"/>
                <a:ea typeface="+mn-ea"/>
              </a:rPr>
              <a:t>.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2000" dirty="0">
                <a:latin typeface="+mn-ea"/>
              </a:rPr>
              <a:t>•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북한은</a:t>
            </a:r>
            <a:r>
              <a:rPr lang="ko-KR" altLang="en-US" sz="2000" dirty="0">
                <a:latin typeface="+mn-ea"/>
              </a:rPr>
              <a:t> </a:t>
            </a:r>
            <a:r>
              <a:rPr lang="ko-KR" altLang="en-US" sz="2000" dirty="0">
                <a:latin typeface="+mn-ea"/>
                <a:ea typeface="+mn-ea"/>
              </a:rPr>
              <a:t>조선 분야에서는 자율운항선박을 개발하는 사업에 착수했다</a:t>
            </a:r>
            <a:r>
              <a:rPr lang="en-US" altLang="ko-KR" sz="2000" dirty="0">
                <a:latin typeface="+mn-ea"/>
                <a:ea typeface="+mn-ea"/>
              </a:rPr>
              <a:t>. 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2000" dirty="0" smtClean="0">
                <a:latin typeface="+mn-ea"/>
                <a:ea typeface="+mn-ea"/>
              </a:rPr>
              <a:t> - </a:t>
            </a:r>
            <a:r>
              <a:rPr lang="ko-KR" altLang="en-US" sz="2000" dirty="0">
                <a:latin typeface="+mn-ea"/>
                <a:ea typeface="+mn-ea"/>
              </a:rPr>
              <a:t>남쪽에서 시작한 </a:t>
            </a:r>
            <a:r>
              <a:rPr lang="en-US" altLang="ko-KR" sz="2000" dirty="0">
                <a:latin typeface="+mn-ea"/>
                <a:ea typeface="+mn-ea"/>
              </a:rPr>
              <a:t>4</a:t>
            </a:r>
            <a:r>
              <a:rPr lang="ko-KR" altLang="en-US" sz="2000" dirty="0">
                <a:latin typeface="+mn-ea"/>
                <a:ea typeface="+mn-ea"/>
              </a:rPr>
              <a:t>차 산업혁명 열풍이 북한으로 확대되는 것은 이제 </a:t>
            </a:r>
            <a:endParaRPr lang="en-US" altLang="ko-KR" sz="2000" dirty="0">
              <a:latin typeface="+mn-ea"/>
              <a:ea typeface="+mn-ea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2000" dirty="0">
                <a:latin typeface="+mn-ea"/>
                <a:ea typeface="+mn-ea"/>
              </a:rPr>
              <a:t>  </a:t>
            </a:r>
            <a:r>
              <a:rPr lang="ko-KR" altLang="en-US" sz="2000" dirty="0">
                <a:latin typeface="+mn-ea"/>
                <a:ea typeface="+mn-ea"/>
              </a:rPr>
              <a:t>시간문제이다</a:t>
            </a:r>
            <a:r>
              <a:rPr lang="en-US" altLang="ko-KR" sz="2000" dirty="0">
                <a:latin typeface="+mn-ea"/>
                <a:ea typeface="+mn-ea"/>
              </a:rPr>
              <a:t>.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2000" dirty="0">
                <a:latin typeface="+mn-ea"/>
              </a:rPr>
              <a:t> • </a:t>
            </a:r>
            <a:r>
              <a:rPr lang="en-US" altLang="ko-KR" sz="2000" dirty="0"/>
              <a:t>4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차 산업혁명으로 북한이 단번 도약하고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 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남북한이 같이 잘 사는 세상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 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그게 진정한 의미의 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차 산업혁명으로 가는 길이다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147" name="제목 1"/>
          <p:cNvSpPr>
            <a:spLocks noGrp="1"/>
          </p:cNvSpPr>
          <p:nvPr>
            <p:ph type="title"/>
          </p:nvPr>
        </p:nvSpPr>
        <p:spPr>
          <a:xfrm>
            <a:off x="901700" y="333375"/>
            <a:ext cx="7183438" cy="758825"/>
          </a:xfrm>
        </p:spPr>
        <p:txBody>
          <a:bodyPr/>
          <a:lstStyle/>
          <a:p>
            <a:r>
              <a:rPr lang="ko-KR" altLang="en-US" sz="3000" dirty="0" smtClean="0"/>
              <a:t>   북한에서의 </a:t>
            </a:r>
            <a:r>
              <a:rPr lang="en-US" altLang="ko-KR" sz="3000" dirty="0" smtClean="0"/>
              <a:t>4</a:t>
            </a:r>
            <a:r>
              <a:rPr lang="ko-KR" altLang="en-US" sz="3000" dirty="0" err="1" smtClean="0"/>
              <a:t>차산업혁명</a:t>
            </a:r>
            <a:r>
              <a:rPr lang="ko-KR" altLang="en-US" sz="3000" dirty="0" smtClean="0"/>
              <a:t> 적용 가능성</a:t>
            </a:r>
          </a:p>
        </p:txBody>
      </p:sp>
      <p:pic>
        <p:nvPicPr>
          <p:cNvPr id="6148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0" t="10774" r="8420" b="17906"/>
          <a:stretch>
            <a:fillRect/>
          </a:stretch>
        </p:blipFill>
        <p:spPr bwMode="auto">
          <a:xfrm>
            <a:off x="2339975" y="4411663"/>
            <a:ext cx="4032250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84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332657"/>
            <a:ext cx="5974432" cy="720080"/>
          </a:xfrm>
        </p:spPr>
        <p:txBody>
          <a:bodyPr>
            <a:normAutofit/>
          </a:bodyPr>
          <a:lstStyle/>
          <a:p>
            <a:r>
              <a:rPr lang="ko-KR" altLang="en-US" sz="33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북한의 산업경제 현황</a:t>
            </a:r>
            <a:endParaRPr lang="ko-KR" altLang="en-US" sz="33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67544" y="1268760"/>
            <a:ext cx="8352928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400" dirty="0" smtClean="0"/>
              <a:t>• </a:t>
            </a:r>
            <a:r>
              <a:rPr lang="ko-KR" altLang="en-US" dirty="0" smtClean="0"/>
              <a:t>통일을 </a:t>
            </a:r>
            <a:r>
              <a:rPr lang="ko-KR" altLang="en-US" dirty="0"/>
              <a:t>대비한 남북한 </a:t>
            </a:r>
            <a:r>
              <a:rPr lang="ko-KR" altLang="en-US" dirty="0" smtClean="0"/>
              <a:t>산업협력 방향을 고려하기 위해서는 북한 산업경제의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현황에 대한 구체적인 이해가 바탕이 되어야 함</a:t>
            </a:r>
            <a:r>
              <a:rPr lang="en-US" altLang="ko-KR" dirty="0" smtClean="0"/>
              <a:t>. </a:t>
            </a:r>
          </a:p>
          <a:p>
            <a:pPr>
              <a:lnSpc>
                <a:spcPct val="130000"/>
              </a:lnSpc>
            </a:pPr>
            <a:r>
              <a:rPr lang="en-US" altLang="ko-KR" sz="2400" dirty="0"/>
              <a:t>• </a:t>
            </a:r>
            <a:r>
              <a:rPr lang="ko-KR" altLang="en-US" dirty="0" smtClean="0"/>
              <a:t>한국은행의 ‘</a:t>
            </a:r>
            <a:r>
              <a:rPr lang="ko-KR" altLang="en-US" dirty="0"/>
              <a:t>북한 경제성장률 추정’이나 무역통계 등을 </a:t>
            </a:r>
            <a:r>
              <a:rPr lang="ko-KR" altLang="en-US" dirty="0" smtClean="0"/>
              <a:t>통하여 </a:t>
            </a:r>
            <a:r>
              <a:rPr lang="ko-KR" altLang="en-US" dirty="0"/>
              <a:t>북한의 </a:t>
            </a:r>
            <a:r>
              <a:rPr lang="ko-KR" altLang="en-US" dirty="0" smtClean="0"/>
              <a:t>거시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경제 동향에 </a:t>
            </a:r>
            <a:r>
              <a:rPr lang="ko-KR" altLang="en-US" dirty="0"/>
              <a:t>대해서는 어느 정도 </a:t>
            </a:r>
            <a:r>
              <a:rPr lang="ko-KR" altLang="en-US" dirty="0" smtClean="0"/>
              <a:t>파악이 됨</a:t>
            </a:r>
            <a:r>
              <a:rPr lang="en-US" altLang="ko-KR" dirty="0" smtClean="0"/>
              <a:t>. </a:t>
            </a:r>
          </a:p>
          <a:p>
            <a:pPr>
              <a:lnSpc>
                <a:spcPct val="130000"/>
              </a:lnSpc>
            </a:pPr>
            <a:r>
              <a:rPr lang="en-US" altLang="ko-KR" sz="2400" dirty="0"/>
              <a:t>• </a:t>
            </a:r>
            <a:r>
              <a:rPr lang="ko-KR" altLang="en-US" dirty="0" smtClean="0"/>
              <a:t>기업이나 산업레벨에서의 북한경제에 </a:t>
            </a:r>
            <a:r>
              <a:rPr lang="ko-KR" altLang="en-US" dirty="0"/>
              <a:t>대한 </a:t>
            </a:r>
            <a:r>
              <a:rPr lang="ko-KR" altLang="en-US" dirty="0" smtClean="0"/>
              <a:t>이해는 통계적 수치에 비해 </a:t>
            </a:r>
            <a:r>
              <a:rPr lang="ko-KR" altLang="en-US" dirty="0"/>
              <a:t>훨씬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ko-KR" altLang="en-US" dirty="0" smtClean="0"/>
              <a:t>떨어지는 것이 현실임</a:t>
            </a:r>
            <a:r>
              <a:rPr lang="en-US" altLang="ko-KR" dirty="0" smtClean="0"/>
              <a:t>. </a:t>
            </a:r>
          </a:p>
          <a:p>
            <a:pPr>
              <a:lnSpc>
                <a:spcPct val="130000"/>
              </a:lnSpc>
            </a:pPr>
            <a:r>
              <a:rPr lang="en-US" altLang="ko-KR" sz="2400" dirty="0"/>
              <a:t>•</a:t>
            </a:r>
            <a:r>
              <a:rPr lang="ko-KR" altLang="en-US" dirty="0" smtClean="0"/>
              <a:t> </a:t>
            </a:r>
            <a:r>
              <a:rPr lang="en-US" altLang="ko-KR" dirty="0" smtClean="0"/>
              <a:t>2000</a:t>
            </a:r>
            <a:r>
              <a:rPr lang="ko-KR" altLang="en-US" dirty="0" smtClean="0"/>
              <a:t>년대 북한의 기업과 </a:t>
            </a:r>
            <a:r>
              <a:rPr lang="ko-KR" altLang="en-US" dirty="0"/>
              <a:t>산업의 실태에 대해서 검토하고</a:t>
            </a:r>
            <a:r>
              <a:rPr lang="en-US" altLang="ko-KR" dirty="0"/>
              <a:t>, </a:t>
            </a:r>
            <a:r>
              <a:rPr lang="ko-KR" altLang="en-US" dirty="0"/>
              <a:t>이를 토대로 통일을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ko-KR" altLang="en-US" dirty="0" smtClean="0"/>
              <a:t>대비한 남북한 산업협력 방향을 제시하고자 함</a:t>
            </a:r>
            <a:r>
              <a:rPr lang="en-US" altLang="ko-KR" dirty="0" smtClean="0"/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2400" dirty="0"/>
              <a:t>•</a:t>
            </a:r>
            <a:r>
              <a:rPr lang="en-US" altLang="ko-KR" dirty="0" smtClean="0"/>
              <a:t> </a:t>
            </a:r>
            <a:r>
              <a:rPr lang="ko-KR" altLang="en-US" dirty="0" smtClean="0"/>
              <a:t>아울러 </a:t>
            </a:r>
            <a:r>
              <a:rPr lang="en-US" altLang="ko-KR" dirty="0" smtClean="0"/>
              <a:t>4</a:t>
            </a:r>
            <a:r>
              <a:rPr lang="ko-KR" altLang="en-US" dirty="0" err="1" smtClean="0"/>
              <a:t>차산업혁명</a:t>
            </a:r>
            <a:r>
              <a:rPr lang="ko-KR" altLang="en-US" dirty="0" smtClean="0"/>
              <a:t> 시대를 맞는 북한산업의 실태와 향후 발전 가능성을 전망  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ko-KR" altLang="en-US" dirty="0" smtClean="0"/>
              <a:t>하고 예견해 보고자 함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0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332657"/>
            <a:ext cx="5974432" cy="648071"/>
          </a:xfrm>
        </p:spPr>
        <p:txBody>
          <a:bodyPr>
            <a:normAutofit/>
          </a:bodyPr>
          <a:lstStyle/>
          <a:p>
            <a:r>
              <a:rPr lang="ko-KR" altLang="en-US" sz="33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북한의 산업경제 현황</a:t>
            </a:r>
            <a:endParaRPr lang="ko-KR" altLang="en-US" sz="33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39552" y="1072119"/>
            <a:ext cx="8352928" cy="5235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2400" dirty="0" smtClean="0">
                <a:solidFill>
                  <a:srgbClr val="663300"/>
                </a:solidFill>
              </a:rPr>
              <a:t>•</a:t>
            </a:r>
            <a:r>
              <a:rPr lang="en-US" altLang="ko-KR" sz="2400" dirty="0" smtClean="0"/>
              <a:t> </a:t>
            </a:r>
            <a:r>
              <a:rPr lang="ko-KR" altLang="en-US" sz="2200" b="1" dirty="0">
                <a:solidFill>
                  <a:srgbClr val="663300"/>
                </a:solidFill>
              </a:rPr>
              <a:t>계획경제의 총체적 모순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ko-KR" altLang="en-US" sz="2400" dirty="0">
                <a:solidFill>
                  <a:srgbClr val="FFFF00"/>
                </a:solidFill>
              </a:rPr>
              <a:t>  </a:t>
            </a:r>
            <a:r>
              <a:rPr lang="ko-KR" altLang="en-US" sz="2400" dirty="0" smtClean="0">
                <a:solidFill>
                  <a:srgbClr val="FFFF00"/>
                </a:solidFill>
              </a:rPr>
              <a:t> </a:t>
            </a:r>
            <a:r>
              <a:rPr lang="en-US" altLang="ko-KR" sz="2000" dirty="0"/>
              <a:t>-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20- 30%</a:t>
            </a:r>
            <a:r>
              <a:rPr lang="ko-KR" altLang="en-US" sz="2000" dirty="0"/>
              <a:t>의 낮은 공장 가동률로 경제성장 원동력 상실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ko-KR" altLang="en-US" sz="2000" dirty="0"/>
              <a:t>    </a:t>
            </a:r>
            <a:r>
              <a:rPr lang="en-US" altLang="ko-KR" sz="2000" dirty="0"/>
              <a:t>- </a:t>
            </a:r>
            <a:r>
              <a:rPr lang="ko-KR" altLang="en-US" sz="2000" dirty="0"/>
              <a:t>산업전반에 걸친 몰락</a:t>
            </a:r>
          </a:p>
          <a:p>
            <a:pPr>
              <a:lnSpc>
                <a:spcPct val="130000"/>
              </a:lnSpc>
            </a:pPr>
            <a:r>
              <a:rPr lang="en-US" altLang="ko-KR" sz="1000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2400" dirty="0" smtClean="0">
                <a:solidFill>
                  <a:srgbClr val="663300"/>
                </a:solidFill>
              </a:rPr>
              <a:t>•</a:t>
            </a:r>
            <a:r>
              <a:rPr lang="en-US" altLang="ko-KR" sz="2400" dirty="0" smtClean="0"/>
              <a:t> </a:t>
            </a:r>
            <a:r>
              <a:rPr lang="ko-KR" altLang="en-US" sz="2200" b="1" dirty="0">
                <a:solidFill>
                  <a:srgbClr val="663300"/>
                </a:solidFill>
              </a:rPr>
              <a:t>국가 유동성 부족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ko-KR" altLang="en-US" b="1" dirty="0">
                <a:solidFill>
                  <a:srgbClr val="FFFF00"/>
                </a:solidFill>
              </a:rPr>
              <a:t>   </a:t>
            </a:r>
            <a:r>
              <a:rPr lang="en-US" altLang="ko-KR" sz="2000" dirty="0"/>
              <a:t>-</a:t>
            </a:r>
            <a:r>
              <a:rPr lang="en-US" altLang="ko-KR" sz="2000" dirty="0">
                <a:solidFill>
                  <a:srgbClr val="FFFF00"/>
                </a:solidFill>
              </a:rPr>
              <a:t> </a:t>
            </a:r>
            <a:r>
              <a:rPr lang="ko-KR" altLang="en-US" sz="2000" dirty="0"/>
              <a:t>대외무역의 부진으로 인한 경화 부족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ko-KR" altLang="en-US" sz="2000" dirty="0"/>
              <a:t>   </a:t>
            </a:r>
            <a:r>
              <a:rPr lang="en-US" altLang="ko-KR" sz="2000" dirty="0"/>
              <a:t>- </a:t>
            </a:r>
            <a:r>
              <a:rPr lang="ko-KR" altLang="en-US" sz="2000" dirty="0"/>
              <a:t>식량</a:t>
            </a:r>
            <a:r>
              <a:rPr lang="en-US" altLang="ko-KR" sz="2000" dirty="0"/>
              <a:t>·</a:t>
            </a:r>
            <a:r>
              <a:rPr lang="ko-KR" altLang="en-US" sz="2000" dirty="0"/>
              <a:t>에너지 수입의 급격한 감소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ko-KR" altLang="en-US" sz="2000" dirty="0"/>
              <a:t>   </a:t>
            </a:r>
            <a:r>
              <a:rPr lang="en-US" altLang="ko-KR" sz="2000" dirty="0"/>
              <a:t>- </a:t>
            </a:r>
            <a:r>
              <a:rPr lang="ko-KR" altLang="en-US" sz="2000" dirty="0"/>
              <a:t>부족분은 외국으로부터의 원조 및 지원에 의존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ko-KR" altLang="en-US" sz="2000" dirty="0"/>
              <a:t>   </a:t>
            </a:r>
            <a:r>
              <a:rPr lang="en-US" altLang="ko-KR" sz="2000" dirty="0"/>
              <a:t>- </a:t>
            </a:r>
            <a:r>
              <a:rPr lang="ko-KR" altLang="en-US" sz="2000" dirty="0" smtClean="0"/>
              <a:t>대외 의존도가 </a:t>
            </a:r>
            <a:r>
              <a:rPr lang="ko-KR" altLang="en-US" sz="2000" dirty="0"/>
              <a:t>증가하면서 </a:t>
            </a:r>
            <a:r>
              <a:rPr lang="ko-KR" altLang="en-US" sz="2000" dirty="0" smtClean="0"/>
              <a:t>외부적 </a:t>
            </a:r>
            <a:r>
              <a:rPr lang="ko-KR" altLang="en-US" sz="2000" dirty="0"/>
              <a:t>요인에 의존</a:t>
            </a:r>
          </a:p>
          <a:p>
            <a:pPr fontAlgn="auto">
              <a:spcAft>
                <a:spcPts val="0"/>
              </a:spcAft>
              <a:defRPr/>
            </a:pPr>
            <a:endParaRPr lang="en-US" altLang="ko-KR" sz="1000" b="1" dirty="0" smtClean="0">
              <a:solidFill>
                <a:srgbClr val="0000FF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2400" dirty="0">
                <a:solidFill>
                  <a:srgbClr val="663300"/>
                </a:solidFill>
              </a:rPr>
              <a:t>•</a:t>
            </a:r>
            <a:r>
              <a:rPr lang="en-US" altLang="ko-KR" sz="2000" dirty="0">
                <a:solidFill>
                  <a:srgbClr val="663300"/>
                </a:solidFill>
              </a:rPr>
              <a:t> </a:t>
            </a:r>
            <a:r>
              <a:rPr lang="ko-KR" altLang="en-US" sz="2200" b="1" dirty="0" smtClean="0">
                <a:solidFill>
                  <a:srgbClr val="663300"/>
                </a:solidFill>
              </a:rPr>
              <a:t>심각한 </a:t>
            </a:r>
            <a:r>
              <a:rPr lang="ko-KR" altLang="en-US" sz="2200" b="1" dirty="0">
                <a:solidFill>
                  <a:srgbClr val="663300"/>
                </a:solidFill>
              </a:rPr>
              <a:t>자원부족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ko-KR" altLang="en-US" sz="2000" b="1" dirty="0"/>
              <a:t>   </a:t>
            </a:r>
            <a:r>
              <a:rPr lang="en-US" altLang="ko-KR" sz="2000" dirty="0"/>
              <a:t>- </a:t>
            </a:r>
            <a:r>
              <a:rPr lang="ko-KR" altLang="en-US" sz="2000" dirty="0"/>
              <a:t>에너지 증산 독려와 수력발전 설비시설 개발 노력 강화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ko-KR" altLang="en-US" sz="2000" dirty="0"/>
              <a:t>   </a:t>
            </a:r>
            <a:r>
              <a:rPr lang="en-US" altLang="ko-KR" sz="2000" dirty="0"/>
              <a:t>- </a:t>
            </a:r>
            <a:r>
              <a:rPr lang="ko-KR" altLang="en-US" sz="2000" dirty="0"/>
              <a:t>미국 및 국제사회의 대북 지원 감소로 경제사정 악화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ko-KR" altLang="en-US" sz="2000" dirty="0"/>
              <a:t>   </a:t>
            </a:r>
            <a:r>
              <a:rPr lang="en-US" altLang="ko-KR" sz="2000" dirty="0"/>
              <a:t>- </a:t>
            </a:r>
            <a:r>
              <a:rPr lang="ko-KR" altLang="en-US" sz="2000" dirty="0"/>
              <a:t>한국의 대북 에너지 지원 </a:t>
            </a:r>
            <a:r>
              <a:rPr lang="ko-KR" altLang="en-US" sz="2000" dirty="0" smtClean="0"/>
              <a:t>한계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8846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59632" y="332657"/>
            <a:ext cx="5974432" cy="648071"/>
          </a:xfrm>
        </p:spPr>
        <p:txBody>
          <a:bodyPr>
            <a:normAutofit/>
          </a:bodyPr>
          <a:lstStyle/>
          <a:p>
            <a:r>
              <a:rPr lang="ko-KR" altLang="en-US" sz="33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북한의 산업경제 현황</a:t>
            </a:r>
            <a:endParaRPr lang="ko-KR" altLang="en-US" sz="33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539552" y="1052736"/>
            <a:ext cx="7918648" cy="56166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ko-KR" sz="2600" dirty="0">
                <a:solidFill>
                  <a:srgbClr val="663300"/>
                </a:solidFill>
              </a:rPr>
              <a:t>•</a:t>
            </a:r>
            <a:r>
              <a:rPr lang="en-US" altLang="ko-KR" sz="2400" dirty="0"/>
              <a:t> </a:t>
            </a:r>
            <a:r>
              <a:rPr lang="ko-KR" altLang="en-US" sz="2400" b="1" dirty="0" smtClean="0">
                <a:solidFill>
                  <a:srgbClr val="663300"/>
                </a:solidFill>
              </a:rPr>
              <a:t>외국 </a:t>
            </a:r>
            <a:r>
              <a:rPr lang="ko-KR" altLang="en-US" sz="2400" b="1" dirty="0">
                <a:solidFill>
                  <a:srgbClr val="663300"/>
                </a:solidFill>
              </a:rPr>
              <a:t>투자 유치의 </a:t>
            </a:r>
            <a:r>
              <a:rPr lang="ko-KR" altLang="en-US" sz="2400" b="1" dirty="0" smtClean="0">
                <a:solidFill>
                  <a:srgbClr val="663300"/>
                </a:solidFill>
              </a:rPr>
              <a:t>한계</a:t>
            </a:r>
          </a:p>
          <a:p>
            <a:pPr algn="l">
              <a:lnSpc>
                <a:spcPct val="130000"/>
              </a:lnSpc>
              <a:buFont typeface="Wingdings" panose="05000000000000000000" pitchFamily="2" charset="2"/>
              <a:buNone/>
              <a:defRPr/>
            </a:pPr>
            <a:r>
              <a:rPr lang="ko-KR" altLang="en-US" sz="2000" b="1" dirty="0" smtClean="0"/>
              <a:t>  </a:t>
            </a:r>
            <a:r>
              <a:rPr lang="en-US" altLang="ko-KR" sz="2200" dirty="0" smtClean="0">
                <a:solidFill>
                  <a:schemeClr val="tx1"/>
                </a:solidFill>
              </a:rPr>
              <a:t>- </a:t>
            </a:r>
            <a:r>
              <a:rPr lang="ko-KR" altLang="en-US" sz="2200" dirty="0" smtClean="0">
                <a:solidFill>
                  <a:schemeClr val="tx1"/>
                </a:solidFill>
              </a:rPr>
              <a:t>높은 정치적 불확실성</a:t>
            </a:r>
            <a:r>
              <a:rPr lang="en-US" altLang="ko-KR" sz="2200" dirty="0" smtClean="0">
                <a:solidFill>
                  <a:schemeClr val="tx1"/>
                </a:solidFill>
              </a:rPr>
              <a:t>(</a:t>
            </a:r>
            <a:r>
              <a:rPr lang="ko-KR" altLang="en-US" sz="2200" dirty="0" err="1" smtClean="0">
                <a:solidFill>
                  <a:schemeClr val="tx1"/>
                </a:solidFill>
              </a:rPr>
              <a:t>초단기</a:t>
            </a:r>
            <a:r>
              <a:rPr lang="ko-KR" altLang="en-US" sz="2200" dirty="0" smtClean="0">
                <a:solidFill>
                  <a:schemeClr val="tx1"/>
                </a:solidFill>
              </a:rPr>
              <a:t> 이익만 고려</a:t>
            </a:r>
            <a:r>
              <a:rPr lang="en-US" altLang="ko-KR" sz="2200" dirty="0" smtClean="0">
                <a:solidFill>
                  <a:schemeClr val="tx1"/>
                </a:solidFill>
              </a:rPr>
              <a:t>)</a:t>
            </a:r>
          </a:p>
          <a:p>
            <a:pPr algn="l">
              <a:lnSpc>
                <a:spcPct val="130000"/>
              </a:lnSpc>
              <a:buFont typeface="Wingdings" panose="05000000000000000000" pitchFamily="2" charset="2"/>
              <a:buNone/>
              <a:defRPr/>
            </a:pPr>
            <a:r>
              <a:rPr lang="en-US" altLang="ko-KR" sz="2200" dirty="0" smtClean="0">
                <a:solidFill>
                  <a:schemeClr val="tx1"/>
                </a:solidFill>
              </a:rPr>
              <a:t>  - </a:t>
            </a:r>
            <a:r>
              <a:rPr lang="ko-KR" altLang="en-US" sz="2200" dirty="0" smtClean="0">
                <a:solidFill>
                  <a:schemeClr val="tx1"/>
                </a:solidFill>
              </a:rPr>
              <a:t>대외 개방에 관한 소극적 자세</a:t>
            </a:r>
          </a:p>
          <a:p>
            <a:pPr algn="l">
              <a:lnSpc>
                <a:spcPct val="130000"/>
              </a:lnSpc>
              <a:buFont typeface="Wingdings" panose="05000000000000000000" pitchFamily="2" charset="2"/>
              <a:buNone/>
              <a:defRPr/>
            </a:pPr>
            <a:r>
              <a:rPr lang="ko-KR" altLang="en-US" sz="2200" dirty="0" smtClean="0">
                <a:solidFill>
                  <a:schemeClr val="tx1"/>
                </a:solidFill>
              </a:rPr>
              <a:t>  </a:t>
            </a:r>
            <a:r>
              <a:rPr lang="en-US" altLang="ko-KR" sz="2200" dirty="0" smtClean="0">
                <a:solidFill>
                  <a:schemeClr val="tx1"/>
                </a:solidFill>
              </a:rPr>
              <a:t>- </a:t>
            </a:r>
            <a:r>
              <a:rPr lang="ko-KR" altLang="en-US" sz="2200" dirty="0" smtClean="0">
                <a:solidFill>
                  <a:schemeClr val="tx1"/>
                </a:solidFill>
              </a:rPr>
              <a:t>관련 법규 및 행정지원 결여</a:t>
            </a:r>
          </a:p>
          <a:p>
            <a:pPr algn="l">
              <a:lnSpc>
                <a:spcPct val="130000"/>
              </a:lnSpc>
              <a:buFont typeface="Wingdings" panose="05000000000000000000" pitchFamily="2" charset="2"/>
              <a:buNone/>
              <a:defRPr/>
            </a:pPr>
            <a:r>
              <a:rPr lang="ko-KR" altLang="en-US" sz="2200" dirty="0" smtClean="0">
                <a:solidFill>
                  <a:schemeClr val="tx1"/>
                </a:solidFill>
              </a:rPr>
              <a:t>  </a:t>
            </a:r>
            <a:r>
              <a:rPr lang="en-US" altLang="ko-KR" sz="2200" dirty="0" smtClean="0">
                <a:solidFill>
                  <a:schemeClr val="tx1"/>
                </a:solidFill>
              </a:rPr>
              <a:t>- </a:t>
            </a:r>
            <a:r>
              <a:rPr lang="ko-KR" altLang="en-US" sz="2200" dirty="0" smtClean="0">
                <a:solidFill>
                  <a:schemeClr val="tx1"/>
                </a:solidFill>
              </a:rPr>
              <a:t>나진 </a:t>
            </a:r>
            <a:r>
              <a:rPr lang="en-US" altLang="ko-KR" sz="2200" dirty="0" smtClean="0">
                <a:solidFill>
                  <a:schemeClr val="tx1"/>
                </a:solidFill>
              </a:rPr>
              <a:t>· </a:t>
            </a:r>
            <a:r>
              <a:rPr lang="ko-KR" altLang="en-US" sz="2200" dirty="0" smtClean="0">
                <a:solidFill>
                  <a:schemeClr val="tx1"/>
                </a:solidFill>
              </a:rPr>
              <a:t>선봉 </a:t>
            </a:r>
            <a:r>
              <a:rPr lang="ko-KR" altLang="en-US" sz="2200" dirty="0" err="1" smtClean="0">
                <a:solidFill>
                  <a:schemeClr val="tx1"/>
                </a:solidFill>
              </a:rPr>
              <a:t>특구와</a:t>
            </a:r>
            <a:r>
              <a:rPr lang="ko-KR" altLang="en-US" sz="2200" dirty="0" smtClean="0">
                <a:solidFill>
                  <a:schemeClr val="tx1"/>
                </a:solidFill>
              </a:rPr>
              <a:t> 신의주 </a:t>
            </a:r>
            <a:r>
              <a:rPr lang="ko-KR" altLang="en-US" sz="2200" dirty="0" err="1" smtClean="0">
                <a:solidFill>
                  <a:schemeClr val="tx1"/>
                </a:solidFill>
              </a:rPr>
              <a:t>특구의</a:t>
            </a:r>
            <a:r>
              <a:rPr lang="ko-KR" altLang="en-US" sz="2200" dirty="0" smtClean="0">
                <a:solidFill>
                  <a:schemeClr val="tx1"/>
                </a:solidFill>
              </a:rPr>
              <a:t> 실패</a:t>
            </a:r>
          </a:p>
          <a:p>
            <a:pPr algn="l">
              <a:buFont typeface="Wingdings" panose="05000000000000000000" pitchFamily="2" charset="2"/>
              <a:buNone/>
              <a:defRPr/>
            </a:pPr>
            <a:endParaRPr lang="en-US" altLang="ko-KR" sz="1050" b="1" dirty="0" smtClean="0"/>
          </a:p>
          <a:p>
            <a:pPr algn="l">
              <a:defRPr/>
            </a:pPr>
            <a:r>
              <a:rPr lang="en-US" altLang="ko-KR" sz="2000" dirty="0">
                <a:solidFill>
                  <a:srgbClr val="663300"/>
                </a:solidFill>
              </a:rPr>
              <a:t>•</a:t>
            </a:r>
            <a:r>
              <a:rPr lang="en-US" altLang="ko-KR" sz="2000" dirty="0"/>
              <a:t> </a:t>
            </a:r>
            <a:r>
              <a:rPr lang="ko-KR" altLang="en-US" sz="2400" b="1" dirty="0" smtClean="0">
                <a:solidFill>
                  <a:srgbClr val="663300"/>
                </a:solidFill>
              </a:rPr>
              <a:t>진정한 개혁</a:t>
            </a:r>
            <a:r>
              <a:rPr lang="en-US" altLang="ko-KR" sz="2400" b="1" dirty="0" smtClean="0">
                <a:solidFill>
                  <a:srgbClr val="663300"/>
                </a:solidFill>
              </a:rPr>
              <a:t>· </a:t>
            </a:r>
            <a:r>
              <a:rPr lang="ko-KR" altLang="en-US" sz="2400" b="1" dirty="0" smtClean="0">
                <a:solidFill>
                  <a:srgbClr val="663300"/>
                </a:solidFill>
              </a:rPr>
              <a:t>개방 시행 의지 결여 </a:t>
            </a:r>
          </a:p>
          <a:p>
            <a:pPr algn="l">
              <a:lnSpc>
                <a:spcPct val="130000"/>
              </a:lnSpc>
              <a:buFont typeface="Wingdings" panose="05000000000000000000" pitchFamily="2" charset="2"/>
              <a:buNone/>
              <a:defRPr/>
            </a:pPr>
            <a:r>
              <a:rPr lang="ko-KR" altLang="en-US" sz="2000" b="1" dirty="0" smtClean="0"/>
              <a:t>  </a:t>
            </a:r>
            <a:r>
              <a:rPr lang="en-US" altLang="ko-KR" sz="2200" dirty="0" smtClean="0">
                <a:solidFill>
                  <a:schemeClr val="tx1"/>
                </a:solidFill>
              </a:rPr>
              <a:t>- </a:t>
            </a:r>
            <a:r>
              <a:rPr lang="ko-KR" altLang="en-US" sz="2200" dirty="0" smtClean="0">
                <a:solidFill>
                  <a:schemeClr val="tx1"/>
                </a:solidFill>
              </a:rPr>
              <a:t>개혁</a:t>
            </a:r>
            <a:r>
              <a:rPr lang="en-US" altLang="ko-KR" sz="2200" dirty="0" smtClean="0">
                <a:solidFill>
                  <a:schemeClr val="tx1"/>
                </a:solidFill>
              </a:rPr>
              <a:t>•</a:t>
            </a:r>
            <a:r>
              <a:rPr lang="ko-KR" altLang="en-US" sz="2200" dirty="0" smtClean="0">
                <a:solidFill>
                  <a:schemeClr val="tx1"/>
                </a:solidFill>
              </a:rPr>
              <a:t>개방의 필요성과 적극적 시행 두려움 사이에서 갈등</a:t>
            </a:r>
          </a:p>
          <a:p>
            <a:pPr algn="l">
              <a:lnSpc>
                <a:spcPct val="130000"/>
              </a:lnSpc>
              <a:buFont typeface="Wingdings" panose="05000000000000000000" pitchFamily="2" charset="2"/>
              <a:buNone/>
              <a:defRPr/>
            </a:pPr>
            <a:r>
              <a:rPr lang="ko-KR" altLang="en-US" sz="2200" dirty="0" smtClean="0">
                <a:solidFill>
                  <a:schemeClr val="tx1"/>
                </a:solidFill>
              </a:rPr>
              <a:t>  </a:t>
            </a:r>
            <a:r>
              <a:rPr lang="en-US" altLang="ko-KR" sz="2200" dirty="0" smtClean="0">
                <a:solidFill>
                  <a:schemeClr val="tx1"/>
                </a:solidFill>
              </a:rPr>
              <a:t>- </a:t>
            </a:r>
            <a:r>
              <a:rPr lang="ko-KR" altLang="en-US" sz="2200" dirty="0" smtClean="0">
                <a:solidFill>
                  <a:schemeClr val="tx1"/>
                </a:solidFill>
              </a:rPr>
              <a:t>정치적으로는 소극적 개방정책 시행</a:t>
            </a:r>
          </a:p>
          <a:p>
            <a:pPr algn="l">
              <a:lnSpc>
                <a:spcPct val="130000"/>
              </a:lnSpc>
              <a:buFont typeface="Wingdings" panose="05000000000000000000" pitchFamily="2" charset="2"/>
              <a:buNone/>
              <a:defRPr/>
            </a:pPr>
            <a:r>
              <a:rPr lang="ko-KR" altLang="en-US" sz="2200" dirty="0" smtClean="0">
                <a:solidFill>
                  <a:schemeClr val="tx1"/>
                </a:solidFill>
              </a:rPr>
              <a:t>  </a:t>
            </a:r>
            <a:r>
              <a:rPr lang="en-US" altLang="ko-KR" sz="2200" dirty="0" smtClean="0">
                <a:solidFill>
                  <a:schemeClr val="tx1"/>
                </a:solidFill>
              </a:rPr>
              <a:t>- </a:t>
            </a:r>
            <a:r>
              <a:rPr lang="ko-KR" altLang="en-US" sz="2200" dirty="0" smtClean="0">
                <a:solidFill>
                  <a:schemeClr val="tx1"/>
                </a:solidFill>
              </a:rPr>
              <a:t>경제적으로는 해외지원 적극 수주노력</a:t>
            </a:r>
          </a:p>
          <a:p>
            <a:pPr algn="l">
              <a:buFont typeface="Wingdings" panose="05000000000000000000" pitchFamily="2" charset="2"/>
              <a:buNone/>
              <a:defRPr/>
            </a:pPr>
            <a:endParaRPr lang="ko-KR" altLang="en-US" sz="1050" b="1" dirty="0" smtClean="0"/>
          </a:p>
          <a:p>
            <a:pPr algn="l">
              <a:defRPr/>
            </a:pPr>
            <a:r>
              <a:rPr lang="en-US" altLang="ko-KR" sz="2000" dirty="0">
                <a:solidFill>
                  <a:srgbClr val="663300"/>
                </a:solidFill>
              </a:rPr>
              <a:t>•</a:t>
            </a:r>
            <a:r>
              <a:rPr lang="en-US" altLang="ko-KR" sz="2000" dirty="0"/>
              <a:t> </a:t>
            </a:r>
            <a:r>
              <a:rPr lang="ko-KR" altLang="en-US" sz="2400" b="1" dirty="0" smtClean="0">
                <a:solidFill>
                  <a:srgbClr val="663300"/>
                </a:solidFill>
              </a:rPr>
              <a:t>북한경제는 외부 자본 유입이 없이는 생존 불가</a:t>
            </a:r>
          </a:p>
          <a:p>
            <a:pPr algn="l">
              <a:buFont typeface="Wingdings" panose="05000000000000000000" pitchFamily="2" charset="2"/>
              <a:buNone/>
              <a:defRPr/>
            </a:pPr>
            <a:r>
              <a:rPr lang="ko-KR" altLang="en-US" sz="2000" b="1" dirty="0" smtClean="0"/>
              <a:t>  </a:t>
            </a:r>
            <a:r>
              <a:rPr lang="en-US" altLang="ko-KR" sz="2200" dirty="0" smtClean="0">
                <a:solidFill>
                  <a:schemeClr val="tx1"/>
                </a:solidFill>
              </a:rPr>
              <a:t>- </a:t>
            </a:r>
            <a:r>
              <a:rPr lang="ko-KR" altLang="en-US" sz="2200" dirty="0" smtClean="0">
                <a:solidFill>
                  <a:schemeClr val="tx1"/>
                </a:solidFill>
              </a:rPr>
              <a:t>매년 미화 </a:t>
            </a:r>
            <a:r>
              <a:rPr lang="en-US" altLang="ko-KR" sz="2200" dirty="0" smtClean="0">
                <a:solidFill>
                  <a:schemeClr val="tx1"/>
                </a:solidFill>
              </a:rPr>
              <a:t>20</a:t>
            </a:r>
            <a:r>
              <a:rPr lang="ko-KR" altLang="en-US" sz="2200" dirty="0" smtClean="0">
                <a:solidFill>
                  <a:schemeClr val="tx1"/>
                </a:solidFill>
              </a:rPr>
              <a:t>억 달러 이상의 자본이 필요</a:t>
            </a:r>
          </a:p>
        </p:txBody>
      </p:sp>
    </p:spTree>
    <p:extLst>
      <p:ext uri="{BB962C8B-B14F-4D97-AF65-F5344CB8AC3E}">
        <p14:creationId xmlns:p14="http://schemas.microsoft.com/office/powerpoint/2010/main" val="396272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938414"/>
            <a:ext cx="8280920" cy="337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/>
              <a:t>북한의 </a:t>
            </a:r>
            <a:r>
              <a:rPr lang="ko-KR" altLang="en-US" sz="2000" dirty="0"/>
              <a:t>공작기계 </a:t>
            </a:r>
            <a:r>
              <a:rPr lang="ko-KR" altLang="en-US" sz="2000" dirty="0" smtClean="0"/>
              <a:t>국산화 개발에 성공한 시점은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년대 초이며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</a:t>
            </a:r>
            <a:r>
              <a:rPr lang="ko-KR" altLang="en-US" sz="2000" dirty="0"/>
              <a:t>년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‘</a:t>
            </a:r>
            <a:r>
              <a:rPr lang="ko-KR" altLang="en-US" sz="2000" dirty="0" smtClean="0"/>
              <a:t>조선연화기계</a:t>
            </a:r>
            <a:r>
              <a:rPr lang="en-US" altLang="ko-KR" sz="2000" dirty="0" smtClean="0"/>
              <a:t>’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에서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/>
              <a:t>국산화 </a:t>
            </a:r>
            <a:r>
              <a:rPr lang="ko-KR" altLang="en-US" sz="2000" dirty="0" smtClean="0"/>
              <a:t>개발에 성공</a:t>
            </a:r>
            <a:r>
              <a:rPr lang="en-US" altLang="ko-KR" sz="2000" dirty="0" smtClean="0"/>
              <a:t>.</a:t>
            </a:r>
            <a:r>
              <a:rPr lang="ko-KR" altLang="en-US" sz="2000" dirty="0" smtClean="0"/>
              <a:t> </a:t>
            </a:r>
            <a:endParaRPr lang="en-US" altLang="ko-K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현재 북한의 기술 수준이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공작기계를 자체 개발한 것이 정밀도가 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높은 제품을 생산하기는 어렵다고 봄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000" dirty="0"/>
              <a:t>•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공업이 발전하였다는 것은 북한의 기술력은 어느 정도 뒷받침이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되고 있다는 의미로 볼 수 있음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북한은 북한의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공업에 대해서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노래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CNC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선전화 </a:t>
            </a:r>
            <a:r>
              <a:rPr lang="ko-KR" altLang="en-US" sz="2000" dirty="0" smtClean="0"/>
              <a:t>등으로 크게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자랑하고 있다</a:t>
            </a:r>
            <a:r>
              <a:rPr lang="en-US" altLang="ko-KR" sz="2000" dirty="0" smtClean="0"/>
              <a:t>. </a:t>
            </a:r>
            <a:endParaRPr lang="ko-KR" altLang="en-US" sz="2000" dirty="0"/>
          </a:p>
        </p:txBody>
      </p:sp>
      <p:pic>
        <p:nvPicPr>
          <p:cNvPr id="6" name="그림 5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933056"/>
            <a:ext cx="4055138" cy="2607402"/>
          </a:xfrm>
          <a:prstGeom prst="rect">
            <a:avLst/>
          </a:prstGeom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1331640" y="188640"/>
            <a:ext cx="597443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3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북한의 기계공업 현황</a:t>
            </a:r>
            <a:endParaRPr lang="ko-KR" altLang="en-US" sz="33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497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052737"/>
            <a:ext cx="8496944" cy="3096344"/>
          </a:xfrm>
        </p:spPr>
        <p:txBody>
          <a:bodyPr>
            <a:normAutofit/>
          </a:bodyPr>
          <a:lstStyle/>
          <a:p>
            <a:pPr marL="198000" indent="-198000">
              <a:lnSpc>
                <a:spcPct val="130000"/>
              </a:lnSpc>
            </a:pPr>
            <a:r>
              <a:rPr lang="ko-KR" altLang="en-US" sz="2000" dirty="0"/>
              <a:t>이는 정밀 미사일 부품 제작에 큰 도움이 되어 북한의 미사일 부품들이 비교적 정밀도가 높을 것으로 예상할 수 있다</a:t>
            </a:r>
            <a:r>
              <a:rPr lang="en-US" altLang="ko-KR" sz="2000" dirty="0"/>
              <a:t>.</a:t>
            </a:r>
          </a:p>
          <a:p>
            <a:pPr marL="198000" indent="-198000">
              <a:lnSpc>
                <a:spcPct val="130000"/>
              </a:lnSpc>
            </a:pPr>
            <a:r>
              <a:rPr lang="ko-KR" altLang="en-US" sz="2000" dirty="0" smtClean="0"/>
              <a:t>하지만 </a:t>
            </a:r>
            <a:r>
              <a:rPr lang="ko-KR" altLang="en-US" sz="2000" dirty="0"/>
              <a:t>북한의 기계공업이 지속적으로 발전하기에는 북한 내부의 여건이 좋지 않은 심각한 전력난이다</a:t>
            </a:r>
            <a:r>
              <a:rPr lang="en-US" altLang="ko-KR" sz="2000" dirty="0"/>
              <a:t>. </a:t>
            </a:r>
            <a:endParaRPr lang="en-US" altLang="ko-KR" sz="2000" dirty="0" smtClean="0"/>
          </a:p>
          <a:p>
            <a:pPr marL="198000" indent="-198000">
              <a:lnSpc>
                <a:spcPct val="130000"/>
              </a:lnSpc>
            </a:pPr>
            <a:r>
              <a:rPr lang="ko-KR" altLang="en-US" sz="2000" dirty="0" smtClean="0"/>
              <a:t>북한 </a:t>
            </a:r>
            <a:r>
              <a:rPr lang="ko-KR" altLang="en-US" sz="2000" dirty="0"/>
              <a:t>언론들은 매일 방송에서 기업에 보내줄 전기를 더욱 생산하기 위한 투쟁소식을 계속 보도하고 있지만 단기간에 전력난이 정상화 될 가능성이 희박해 보인다</a:t>
            </a:r>
            <a:r>
              <a:rPr lang="en-US" altLang="ko-KR" sz="2000" dirty="0"/>
              <a:t>.</a:t>
            </a:r>
            <a:endParaRPr lang="ko-KR" altLang="en-US" sz="2000" dirty="0"/>
          </a:p>
          <a:p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331640" y="188640"/>
            <a:ext cx="597443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3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북한의 기계공업 현황</a:t>
            </a:r>
            <a:endParaRPr lang="ko-KR" altLang="en-US" sz="33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" name="그림 4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4149081"/>
            <a:ext cx="4929141" cy="244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944492"/>
            <a:ext cx="85689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북한은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1982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년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월 김일성이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자동화된 공작기계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즉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기술도입을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위한 새로운 운동을 제안하면서 북한의 기계공업분야가 크게 변화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2000" dirty="0"/>
              <a:t>•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북한은 전자화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자동화된 정밀공작기계의 개발을 위해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1985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년부터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1988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년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까지 제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의 공작기계 새끼치기 운동을 적극 </a:t>
            </a:r>
            <a:r>
              <a:rPr lang="ko-KR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펼짐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ko-K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북한의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공작기계 원조라 불리는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ko-KR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련하기계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의 원형인 구성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-105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호가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‘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공작기계 새끼치기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당시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만들어짐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이후 북한은 이를 계속 개량해 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2001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년 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구성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호 등을 </a:t>
            </a:r>
            <a:r>
              <a:rPr lang="ko-KR" altLang="en-US" sz="2000" dirty="0" smtClean="0"/>
              <a:t>개발하였고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  </a:t>
            </a:r>
            <a:r>
              <a:rPr lang="ko-KR" altLang="en-US" sz="2000" dirty="0" smtClean="0"/>
              <a:t>이를 아시아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아프리카 일부 국가들에 수출하기도 </a:t>
            </a:r>
            <a:r>
              <a:rPr lang="ko-KR" altLang="en-US" sz="2000" dirty="0"/>
              <a:t>함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pic>
        <p:nvPicPr>
          <p:cNvPr id="4" name="그림 3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320090"/>
            <a:ext cx="4392488" cy="2466444"/>
          </a:xfrm>
          <a:prstGeom prst="rect">
            <a:avLst/>
          </a:prstGeom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1331640" y="188640"/>
            <a:ext cx="5256584" cy="673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북한의 기계공업 현황</a:t>
            </a:r>
            <a:endParaRPr lang="ko-KR" altLang="en-US" sz="3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826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268760"/>
            <a:ext cx="66247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특히 북한의  공작기계의 정밀도를 좌우하는 핵심부품인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컨</a:t>
            </a:r>
            <a:r>
              <a:rPr lang="ko-KR" altLang="en-US" sz="2000" spc="-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트롤러는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최첨단 기술제품으로 개발이 쉽지 않아 우리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나라를 비롯한 기술강국인 독일이나 일본 제품을 </a:t>
            </a:r>
            <a:r>
              <a:rPr lang="ko-KR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수입하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여 사용함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더욱이 컨트롤러는 전략물자로 지정되어 수출입통제가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엄격하므로 북한으로 수입되었을 가능성이 거의 없지만 </a:t>
            </a:r>
            <a:endParaRPr lang="en-US" altLang="ko-K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컨트롤러를 자체 개발했다는 점에서 상당한 발전이라고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할 수 있음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2000" dirty="0"/>
              <a:t>•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년대 중반 범</a:t>
            </a:r>
            <a:r>
              <a:rPr lang="ko-KR" altLang="en-US" sz="2000" spc="-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용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라고 할 수 있는 </a:t>
            </a:r>
            <a:r>
              <a:rPr lang="en-US" altLang="ko-KR" sz="20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계통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공작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b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기계를 제작했던 북한은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년부터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계통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</a:t>
            </a:r>
            <a:r>
              <a:rPr lang="ko-KR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를 생산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ko-KR" altLang="en-US" sz="2000" dirty="0"/>
          </a:p>
        </p:txBody>
      </p:sp>
      <p:pic>
        <p:nvPicPr>
          <p:cNvPr id="7" name="그림 6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412776"/>
            <a:ext cx="2099200" cy="3074762"/>
          </a:xfrm>
          <a:prstGeom prst="rect">
            <a:avLst/>
          </a:prstGeom>
        </p:spPr>
      </p:pic>
      <p:sp>
        <p:nvSpPr>
          <p:cNvPr id="4" name="제목 1"/>
          <p:cNvSpPr txBox="1">
            <a:spLocks/>
          </p:cNvSpPr>
          <p:nvPr/>
        </p:nvSpPr>
        <p:spPr>
          <a:xfrm>
            <a:off x="1440282" y="332656"/>
            <a:ext cx="5256584" cy="673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북한의 기계공업 현황</a:t>
            </a:r>
            <a:endParaRPr lang="ko-KR" altLang="en-US" sz="3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2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14967</TotalTime>
  <Words>644</Words>
  <Application>Microsoft Office PowerPoint</Application>
  <PresentationFormat>화면 슬라이드 쇼(4:3)</PresentationFormat>
  <Paragraphs>134</Paragraphs>
  <Slides>20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7" baseType="lpstr">
      <vt:lpstr>굴림</vt:lpstr>
      <vt:lpstr>맑은 고딕</vt:lpstr>
      <vt:lpstr>자연Block</vt:lpstr>
      <vt:lpstr>Arial</vt:lpstr>
      <vt:lpstr>Times New Roman</vt:lpstr>
      <vt:lpstr>Wingdings</vt:lpstr>
      <vt:lpstr>Office 테마</vt:lpstr>
      <vt:lpstr>제4차 산업혁명과 북한의 산업</vt:lpstr>
      <vt:lpstr>차 례</vt:lpstr>
      <vt:lpstr>북한의 산업경제 현황</vt:lpstr>
      <vt:lpstr>북한의 산업경제 현황</vt:lpstr>
      <vt:lpstr>북한의 산업경제 현황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  북한에서의 4차산업혁명 적용 가능성</vt:lpstr>
      <vt:lpstr>   북한에서의 4차산업혁명 적용 가능성</vt:lpstr>
      <vt:lpstr>   북한에서의 4차산업혁명 적용 가능성</vt:lpstr>
    </vt:vector>
  </TitlesOfParts>
  <Company>XP SP3 FINAL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snoopy</dc:creator>
  <cp:lastModifiedBy>이태연</cp:lastModifiedBy>
  <cp:revision>184</cp:revision>
  <dcterms:created xsi:type="dcterms:W3CDTF">2012-10-19T07:50:11Z</dcterms:created>
  <dcterms:modified xsi:type="dcterms:W3CDTF">2019-12-10T02:09:20Z</dcterms:modified>
</cp:coreProperties>
</file>