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2"/>
  </p:handoutMasterIdLst>
  <p:sldIdLst>
    <p:sldId id="256" r:id="rId2"/>
    <p:sldId id="261" r:id="rId3"/>
    <p:sldId id="257" r:id="rId4"/>
    <p:sldId id="262" r:id="rId5"/>
    <p:sldId id="258" r:id="rId6"/>
    <p:sldId id="263" r:id="rId7"/>
    <p:sldId id="259" r:id="rId8"/>
    <p:sldId id="265" r:id="rId9"/>
    <p:sldId id="260" r:id="rId10"/>
    <p:sldId id="264" r:id="rId11"/>
  </p:sldIdLst>
  <p:sldSz cx="9144000" cy="6858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B0C09-1EC4-41A5-A5C6-1E49F9B8B9E4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6F2EA-CBC7-4349-B938-8182C2A519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2484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대각선 방향의 모서리가 둥근 사각형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3" name="그림 개체 틀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ko-KR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그림을 추가하려면 아이콘을 클릭하십시오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대각선 방향의 모서리가 둥근 사각형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CA8094C-65D3-4321-B092-FEB452672911}" type="datetimeFigureOut">
              <a:rPr lang="ko-KR" altLang="en-US" smtClean="0"/>
              <a:t>2019-05-30</a:t>
            </a:fld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BCA6A51-A562-4D53-874E-210756D926D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1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1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1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1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1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1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1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1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1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1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7564150" cy="1607840"/>
          </a:xfrm>
        </p:spPr>
        <p:txBody>
          <a:bodyPr>
            <a:normAutofit/>
          </a:bodyPr>
          <a:lstStyle/>
          <a:p>
            <a:r>
              <a:rPr lang="ko-KR" altLang="en-US" sz="8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통일 포럼</a:t>
            </a:r>
            <a:endParaRPr lang="ko-KR" altLang="en-US" sz="80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23728" y="3717032"/>
            <a:ext cx="6560234" cy="1752600"/>
          </a:xfrm>
        </p:spPr>
        <p:txBody>
          <a:bodyPr/>
          <a:lstStyle/>
          <a:p>
            <a:r>
              <a:rPr lang="ko-KR" altLang="en-US" b="1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북핵</a:t>
            </a: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문제와 우리 정부의 </a:t>
            </a:r>
            <a:r>
              <a:rPr lang="ko-KR" altLang="en-US" b="1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향후과제</a:t>
            </a:r>
            <a:endParaRPr lang="en-US" altLang="ko-KR" b="1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endParaRPr lang="en-US" altLang="ko-KR" b="1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en-US" altLang="ko-KR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2019.  05.  30</a:t>
            </a:r>
            <a:endParaRPr lang="ko-KR" altLang="en-US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5819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우리 정부의 역할과 </a:t>
            </a:r>
            <a:r>
              <a:rPr lang="ko-KR" altLang="en-US" dirty="0" smtClean="0"/>
              <a:t>과제</a:t>
            </a:r>
            <a:r>
              <a:rPr lang="en-US" altLang="ko-KR" dirty="0" smtClean="0"/>
              <a:t>(</a:t>
            </a:r>
            <a:r>
              <a:rPr lang="ko-KR" altLang="en-US" dirty="0" smtClean="0"/>
              <a:t>계속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정권교체에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의해 대북정책이 완전히 바뀌는 악순환에서 벗어나기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위해서는 지금은 초당적 대북정책기구가 꼭 필요한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시점으로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정부는 대북정책에 대한 국민적 합의 형성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국론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통합 그리고 일관된 대북정책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수립에 기여할 수 있는 초당적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협의기구를 구성해야 함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정부는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향후 북한비핵화와 한반도 냉전구조 해체의 실질적인 진전을 가져오기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위해서는 통치자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대통령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)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1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인의 비핵화 신념과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평화 의지에만 의존할 것이 아니라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대북정책에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대한 </a:t>
            </a:r>
            <a:r>
              <a:rPr lang="ko-KR" altLang="en-US" sz="2000" b="1" dirty="0" err="1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여야정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협의기구를 통해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정책을 수립하고 이행하는 것이 중요함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우리는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한 번에 모든 것을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달성하려는 성급한 자세 보다는 차근차근히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준비하고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진지하게 협상하고 끝까지 성과를 이끌어내는 인내하는 자세가 필요함</a:t>
            </a:r>
            <a:endParaRPr lang="ko-KR" altLang="en-US" sz="200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2654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060847"/>
            <a:ext cx="8229600" cy="388843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1. </a:t>
            </a:r>
            <a:r>
              <a:rPr lang="ko-KR" altLang="en-US" b="1" dirty="0" err="1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북핵</a:t>
            </a:r>
            <a:r>
              <a:rPr lang="ko-KR" altLang="en-US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문제</a:t>
            </a:r>
            <a:endParaRPr lang="en-US" altLang="ko-KR" b="1" dirty="0" smtClean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2. </a:t>
            </a:r>
            <a:r>
              <a:rPr lang="ko-KR" altLang="en-US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남북정상회담과 북미정상회담의 </a:t>
            </a:r>
            <a:r>
              <a:rPr lang="ko-KR" altLang="en-US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성과</a:t>
            </a:r>
            <a:endParaRPr lang="en-US" altLang="ko-KR" b="1" dirty="0" smtClean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3. </a:t>
            </a:r>
            <a:r>
              <a:rPr lang="ko-KR" altLang="en-US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북한의 협상 라인 </a:t>
            </a:r>
            <a:r>
              <a:rPr lang="ko-KR" altLang="en-US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교체</a:t>
            </a:r>
            <a:endParaRPr lang="en-US" altLang="ko-KR" b="1" dirty="0" smtClean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4. </a:t>
            </a:r>
            <a:r>
              <a:rPr lang="ko-KR" altLang="en-US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우리 정부의 역할과 과제</a:t>
            </a:r>
          </a:p>
          <a:p>
            <a:pPr marL="0" indent="0">
              <a:buNone/>
            </a:pPr>
            <a:endParaRPr lang="ko-KR" altLang="en-US" b="1" dirty="0"/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8270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duotone>
              <a:schemeClr val="bg2">
                <a:shade val="30000"/>
                <a:satMod val="120000"/>
              </a:schemeClr>
              <a:schemeClr val="bg2">
                <a:tint val="70000"/>
                <a:satMod val="250000"/>
              </a:schemeClr>
            </a:duotone>
            <a:lum/>
          </a:blip>
          <a:srcRect/>
          <a:tile tx="0" ty="0" sx="50000" sy="5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1. </a:t>
            </a:r>
            <a:r>
              <a:rPr lang="ko-KR" altLang="en-US" dirty="0" err="1" smtClean="0"/>
              <a:t>북핵</a:t>
            </a:r>
            <a:r>
              <a:rPr lang="ko-KR" altLang="en-US" dirty="0" smtClean="0"/>
              <a:t> 문제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2017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년까지만 해도 북한은 핵과 미사일을 절대로 협상 테이블에 올려놓지 않겠다는 강경한 입장으로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3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차례의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ICBM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시험발사와 수소폭탄 핵실험 강행</a:t>
            </a:r>
          </a:p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문재인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대통령은 한반도에서 절대로 전쟁은 있어서는 안 된다는 확고한 입장으로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군사적 긴장고조가 전쟁으로 연결되는 것을 막기 위해 북한과 미국을 설득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2017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년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11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대화를 전면 거부했던 북한은 제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3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ICBM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시험발사 후 국제사회의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초강도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제재에 직면하고 심각한 위기의식 느낌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2018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년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9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일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정부의 끈질긴 설득을 통해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북한은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평창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동계올림픽에 참가하기로 합의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5621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 err="1" smtClean="0"/>
              <a:t>북핵</a:t>
            </a:r>
            <a:r>
              <a:rPr lang="ko-KR" altLang="en-US" smtClean="0"/>
              <a:t> 문제</a:t>
            </a:r>
            <a:r>
              <a:rPr lang="en-US" altLang="ko-KR" smtClean="0"/>
              <a:t>(</a:t>
            </a:r>
            <a:r>
              <a:rPr lang="ko-KR" altLang="en-US" dirty="0" smtClean="0"/>
              <a:t>계속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2018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년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한국을 방문한 북한 고위급 대표단을 설득하여 김정은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위원장과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트럼프 대통령과의 정상회담을 추진</a:t>
            </a:r>
          </a:p>
          <a:p>
            <a:pPr fontAlgn="base">
              <a:lnSpc>
                <a:spcPct val="150000"/>
              </a:lnSpc>
            </a:pP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북미정상회담 성사에는 트럼프 대통령의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대북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직접 담판 의지와 우리 정부의 끈질긴 대북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설득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그리고 김 위원장의 결단이 중요하게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작용</a:t>
            </a:r>
            <a:endParaRPr lang="en-US" altLang="ko-KR" sz="2000" b="1" dirty="0" smtClean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marL="0" indent="0" fontAlgn="base">
              <a:lnSpc>
                <a:spcPct val="150000"/>
              </a:lnSpc>
              <a:buNone/>
            </a:pP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4878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/>
              <a:t>2. </a:t>
            </a:r>
            <a:r>
              <a:rPr lang="ko-KR" altLang="en-US" sz="3200" dirty="0"/>
              <a:t>남북정상회담과 북미정상회담의 </a:t>
            </a:r>
            <a:r>
              <a:rPr lang="ko-KR" altLang="en-US" sz="3200" dirty="0" smtClean="0"/>
              <a:t>성과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2018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년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4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29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일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1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 북미정상회담의 개최 합의를 이끌어낸 문 대통령은 김정은 위원장과의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1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 판문점 정상회담에서 남북관계 개선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남북 군사적 긴장완화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한반도 평화체제 구축 및 한반도의 완전한 비핵화에 합의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2018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년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5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26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일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남북정상들은 판문점 통일각에서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 남북정상회담을 통하여 한반도 비핵화에 대한 북측의 의지를 재확인하고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4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27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일 ‘판문점선언’의 조속한 이행 약속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2018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년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9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18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일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문 대통령과 김정은 위원장은 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3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남북정상회담인 평양 회담에서 한반도에서의 전쟁 위험 제거와 적대관계 해소를 위한 군사 분야 합의서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채택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6281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000" dirty="0"/>
              <a:t>2. </a:t>
            </a:r>
            <a:r>
              <a:rPr lang="ko-KR" altLang="en-US" sz="3000" dirty="0"/>
              <a:t>남북정상회담과 북미정상회담의 </a:t>
            </a:r>
            <a:r>
              <a:rPr lang="ko-KR" altLang="en-US" sz="3000" dirty="0" smtClean="0"/>
              <a:t>성과</a:t>
            </a:r>
            <a:r>
              <a:rPr lang="en-US" altLang="ko-KR" sz="3000" dirty="0" smtClean="0"/>
              <a:t>(</a:t>
            </a:r>
            <a:r>
              <a:rPr lang="ko-KR" altLang="en-US" sz="3000" dirty="0" smtClean="0"/>
              <a:t>계속</a:t>
            </a:r>
            <a:r>
              <a:rPr lang="en-US" altLang="ko-KR" sz="3000" dirty="0" smtClean="0"/>
              <a:t>)</a:t>
            </a:r>
            <a:endParaRPr lang="ko-KR" altLang="en-US" sz="3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2018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년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6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12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일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1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싱가포르 북미정상회담에서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트럼프 대통령과 김정은 위원장은 북미관계 개선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한반도 평화체제구축과 비핵화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미군유해 송환에 합의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따라서 한반도는 대결의 장에서 대화의 장으로 급속히 변화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2019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년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27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일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2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 하노이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북미정상회담이 열렸으나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북한과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미국이</a:t>
            </a:r>
            <a:endParaRPr lang="en-US" altLang="ko-KR" sz="2000" b="1" dirty="0" smtClean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marL="0" indent="0" fontAlgn="base">
              <a:lnSpc>
                <a:spcPct val="150000"/>
              </a:lnSpc>
              <a:buNone/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  입장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차이를 좁히지 못해 비핵화와 상응조치의 </a:t>
            </a:r>
            <a:r>
              <a:rPr lang="ko-KR" altLang="en-US" sz="2000" b="1" dirty="0" err="1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로드맵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및 일정표 합의에 </a:t>
            </a:r>
            <a:endParaRPr lang="en-US" altLang="ko-KR" sz="2000" b="1" dirty="0" smtClean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도달하지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못함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그러나 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3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차례의 남북정상회담과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차례의 북미정상회담에서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나름대로의</a:t>
            </a:r>
            <a:endParaRPr lang="en-US" altLang="ko-KR" sz="2000" b="1" dirty="0" smtClean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성과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있음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이들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회담을 통해 남북한 지도자들 간에 그리고 북한과 미국 지도자들 간에 상당한 정도의 신뢰를 구축한 것이 한반도 정세의 안정을 가져왔고 향후 비핵화 협상에 긍정적인 동력으로 작용할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것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1842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북한의 협상 라인 </a:t>
            </a:r>
            <a:r>
              <a:rPr lang="ko-KR" altLang="en-US" dirty="0" smtClean="0"/>
              <a:t>교체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2018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년 초부터 북한의 비핵화 협상을 총괄해온 군부 출신의 김영철 노동당 중앙위원회 부위원장은 김정은 위원장의 지난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4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24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일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~26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일 러시아 방문에 동행하지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못함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김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위원장과 </a:t>
            </a:r>
            <a:r>
              <a:rPr lang="ko-KR" altLang="en-US" sz="2000" b="1" dirty="0" err="1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푸틴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대통령 간의 정상회담에는 </a:t>
            </a:r>
            <a:r>
              <a:rPr lang="ko-KR" altLang="en-US" sz="2000" b="1" dirty="0" err="1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리용호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외무상과 최선희 외무성 제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1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부상이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배석해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앞으로 비핵화 협상은 김영철 대신 </a:t>
            </a:r>
            <a:r>
              <a:rPr lang="ko-KR" altLang="en-US" sz="2000" b="1" dirty="0" err="1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리용호와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최선희가 이끌어갈 것으로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보임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200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6923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북한의 협상 라인 </a:t>
            </a:r>
            <a:r>
              <a:rPr lang="ko-KR" altLang="en-US" dirty="0" smtClean="0"/>
              <a:t>교체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err="1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그동안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북한의 비핵화 협상 책임자가 군부의 이익을 대변해온 </a:t>
            </a:r>
            <a:r>
              <a:rPr lang="ko-KR" altLang="en-US" sz="2000" b="1" dirty="0" err="1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김영철에서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sz="2000" b="1" dirty="0" err="1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리용호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최선희 등 외교부 라인으로 바뀌게 되어 북한의 대미 협상 태도가 상대적으로 유연해질 가능성이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높음</a:t>
            </a:r>
            <a:endParaRPr lang="en-US" altLang="ko-KR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다만 </a:t>
            </a:r>
            <a:r>
              <a:rPr lang="ko-KR" altLang="en-US" sz="2000" b="1" dirty="0" err="1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리용호와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최선희는 김영철처럼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군부의 이익을 대변할 필요는 없겠지만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그렇다고 군부의 이익에 반대되는 비핵화 협상 방안을 작성해 김 위원장에게 제시하기도 어려울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것으로 보여 이에 대한 추가 대비가 필요함</a:t>
            </a:r>
            <a:endParaRPr lang="en-US" altLang="ko-KR" sz="2000" b="1" dirty="0" smtClean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 err="1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요컨데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최근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북한의 비핵화 협상 라인 교체는 우리 정부가 북한을 설득하는데 긍정적으로 작용할 것으로 기대</a:t>
            </a:r>
          </a:p>
          <a:p>
            <a:pPr fontAlgn="base">
              <a:lnSpc>
                <a:spcPct val="150000"/>
              </a:lnSpc>
            </a:pP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200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1101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우리 정부의 역할과 </a:t>
            </a:r>
            <a:r>
              <a:rPr lang="ko-KR" altLang="en-US" dirty="0" smtClean="0"/>
              <a:t>과제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>
              <a:lnSpc>
                <a:spcPct val="20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우리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정부는 비핵화와 상응조치에 대한 포괄적인 일정표를 만들어 미국과 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1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차적으로 합의를 본 다음</a:t>
            </a:r>
            <a:r>
              <a:rPr lang="en-US" altLang="ko-KR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북한의 김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위원장을 설득하는 것이 요구됨</a:t>
            </a:r>
            <a:endParaRPr lang="en-US" altLang="ko-KR" sz="2000" b="1" dirty="0" smtClean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트럼프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대통령의 현 임기 내에 북한이 미국과 ‘비핵화’의 </a:t>
            </a:r>
            <a:r>
              <a:rPr lang="ko-KR" altLang="en-US" sz="2000" b="1" dirty="0" err="1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로드맵과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일정표에 합의하는 것이 북한의 이익에도 부합한다는 것을 적극적으로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설득할 필요가 있음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우리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정부 입장에서는 트럼프 대통령의 현 임기 내에 북한 비핵화가 상당한 정도로 진전되고 북미수교까지 이루어지는 것이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바람직하게 보임</a:t>
            </a:r>
            <a:r>
              <a:rPr lang="en-US" altLang="ko-KR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정부는 조기에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남북정상회담을 개최하거나 직통전화를 통해 비핵화와 상응조치 문제에 대해 진지하게 </a:t>
            </a: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논의할 필요가 있음 </a:t>
            </a: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ko-KR" altLang="en-US" sz="2000" b="1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북한의 </a:t>
            </a:r>
            <a:r>
              <a:rPr lang="ko-KR" altLang="en-US" sz="2000" b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비핵화를 진전시키기 위해 기존의 톱다운 방식의 보완 필요</a:t>
            </a:r>
          </a:p>
          <a:p>
            <a:pPr>
              <a:lnSpc>
                <a:spcPct val="200000"/>
              </a:lnSpc>
            </a:pP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>
              <a:lnSpc>
                <a:spcPct val="200000"/>
              </a:lnSpc>
            </a:pPr>
            <a:endParaRPr lang="ko-KR" altLang="en-US" sz="2000" b="1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39274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대장간">
  <a:themeElements>
    <a:clrScheme name="대장간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대장간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대장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193</TotalTime>
  <Words>694</Words>
  <Application>Microsoft Office PowerPoint</Application>
  <PresentationFormat>화면 슬라이드 쇼(4:3)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대장간</vt:lpstr>
      <vt:lpstr>통일 포럼</vt:lpstr>
      <vt:lpstr>목차</vt:lpstr>
      <vt:lpstr>1. 북핵 문제</vt:lpstr>
      <vt:lpstr>1. 북핵 문제(계속)</vt:lpstr>
      <vt:lpstr>2. 남북정상회담과 북미정상회담의 성과</vt:lpstr>
      <vt:lpstr>2. 남북정상회담과 북미정상회담의 성과(계속)</vt:lpstr>
      <vt:lpstr>3. 북한의 협상 라인 교체</vt:lpstr>
      <vt:lpstr>3. 북한의 협상 라인 교체</vt:lpstr>
      <vt:lpstr>4. 우리 정부의 역할과 과제</vt:lpstr>
      <vt:lpstr>4. 우리 정부의 역할과 과제(계속)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비핵화 실현과 국론통합을 정부의 향후 과제로 </dc:title>
  <dc:creator>COM</dc:creator>
  <cp:lastModifiedBy>Owner</cp:lastModifiedBy>
  <cp:revision>14</cp:revision>
  <cp:lastPrinted>2019-05-30T06:15:34Z</cp:lastPrinted>
  <dcterms:created xsi:type="dcterms:W3CDTF">2019-05-27T12:48:29Z</dcterms:created>
  <dcterms:modified xsi:type="dcterms:W3CDTF">2019-05-30T08:21:07Z</dcterms:modified>
</cp:coreProperties>
</file>