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57" r:id="rId6"/>
    <p:sldId id="262" r:id="rId7"/>
    <p:sldId id="263" r:id="rId8"/>
    <p:sldId id="258" r:id="rId9"/>
    <p:sldId id="264" r:id="rId10"/>
    <p:sldId id="265" r:id="rId11"/>
    <p:sldId id="267" r:id="rId12"/>
    <p:sldId id="268" r:id="rId13"/>
    <p:sldId id="269" r:id="rId14"/>
  </p:sldIdLst>
  <p:sldSz cx="12192000" cy="6858000"/>
  <p:notesSz cx="6888163" cy="100187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91D1D-E51A-45D0-8B31-F4C0AB97AEBD}" type="datetimeFigureOut">
              <a:rPr lang="ko-KR" altLang="en-US" smtClean="0"/>
              <a:t>2019-09-22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45F84-C377-4B2E-8DC7-C54CE34C79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16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1188D-8E23-48E7-A932-2A0A518EAE91}" type="datetimeFigureOut">
              <a:rPr lang="ko-KR" altLang="en-US" smtClean="0"/>
              <a:t>2019-09-22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E36F1-2E23-4055-8F52-EA4CF3B791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718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E36F1-2E23-4055-8F52-EA4CF3B791FA}" type="slidenum">
              <a:rPr lang="ko-KR" altLang="en-US" smtClean="0"/>
              <a:t>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5714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353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60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08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8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289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41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88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03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2380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23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0A13D-527F-4AB9-9AE8-BF9F4F84ED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646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82737"/>
          </a:xfrm>
        </p:spPr>
        <p:txBody>
          <a:bodyPr/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차 산업혁명과 북한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47800" y="4535488"/>
            <a:ext cx="9144000" cy="1655762"/>
          </a:xfrm>
        </p:spPr>
        <p:txBody>
          <a:bodyPr/>
          <a:lstStyle/>
          <a:p>
            <a:r>
              <a:rPr lang="ko-KR" altLang="en-US" dirty="0" err="1" smtClean="0"/>
              <a:t>강릉원주대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정보통신공학과</a:t>
            </a:r>
            <a:endParaRPr lang="en-US" altLang="ko-KR" dirty="0" smtClean="0"/>
          </a:p>
          <a:p>
            <a:r>
              <a:rPr lang="ko-KR" altLang="en-US" dirty="0" smtClean="0"/>
              <a:t>김백기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0477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 국토개발 계획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ko-KR" altLang="en-US" dirty="0" smtClean="0"/>
              <a:t>북한인구 </a:t>
            </a:r>
            <a:r>
              <a:rPr lang="en-US" altLang="ko-KR" dirty="0" smtClean="0"/>
              <a:t>2400</a:t>
            </a:r>
            <a:r>
              <a:rPr lang="ko-KR" altLang="en-US" dirty="0" err="1" smtClean="0"/>
              <a:t>만명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농축산어업</a:t>
            </a:r>
            <a:r>
              <a:rPr lang="ko-KR" altLang="en-US" dirty="0" smtClean="0"/>
              <a:t> 종사자 </a:t>
            </a:r>
            <a:r>
              <a:rPr lang="en-US" altLang="ko-KR" dirty="0" smtClean="0"/>
              <a:t>440</a:t>
            </a:r>
            <a:r>
              <a:rPr lang="ko-KR" altLang="en-US" dirty="0" err="1" smtClean="0"/>
              <a:t>만명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도시화 비율이 급속도로 증가 예상</a:t>
            </a:r>
            <a:endParaRPr lang="en-US" altLang="ko-KR" dirty="0" smtClean="0"/>
          </a:p>
          <a:p>
            <a:r>
              <a:rPr lang="ko-KR" altLang="en-US" dirty="0" smtClean="0"/>
              <a:t>도시화에 따른 개발계획이 관건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지역별 </a:t>
            </a:r>
            <a:r>
              <a:rPr lang="ko-KR" altLang="en-US" dirty="0" smtClean="0"/>
              <a:t>인구는 통제되어 고루 분포함</a:t>
            </a:r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4" t="1666" r="35370" b="22639"/>
          <a:stretch/>
        </p:blipFill>
        <p:spPr>
          <a:xfrm rot="16200000">
            <a:off x="2570354" y="1144395"/>
            <a:ext cx="1355346" cy="447675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 t="3473" r="19260" b="18472"/>
          <a:stretch/>
        </p:blipFill>
        <p:spPr>
          <a:xfrm rot="16200000">
            <a:off x="7296147" y="1743072"/>
            <a:ext cx="3429000" cy="5353053"/>
          </a:xfrm>
          <a:prstGeom prst="rect">
            <a:avLst/>
          </a:prstGeom>
        </p:spPr>
      </p:pic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924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 국토개발 계획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ko-KR" altLang="en-US" dirty="0" smtClean="0"/>
              <a:t>주요 </a:t>
            </a:r>
            <a:r>
              <a:rPr lang="ko-KR" altLang="en-US" dirty="0" err="1" smtClean="0"/>
              <a:t>도시별</a:t>
            </a:r>
            <a:r>
              <a:rPr lang="ko-KR" altLang="en-US" dirty="0" smtClean="0"/>
              <a:t> 인구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주요산업별 인구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t="3889" r="7408" b="31805"/>
          <a:stretch/>
        </p:blipFill>
        <p:spPr>
          <a:xfrm rot="16200000">
            <a:off x="958838" y="2374884"/>
            <a:ext cx="3949729" cy="392430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6" t="3056" r="7407" b="38194"/>
          <a:stretch/>
        </p:blipFill>
        <p:spPr>
          <a:xfrm rot="16200000">
            <a:off x="5780731" y="2677441"/>
            <a:ext cx="4050016" cy="3419475"/>
          </a:xfrm>
          <a:prstGeom prst="rect">
            <a:avLst/>
          </a:prstGeom>
        </p:spPr>
      </p:pic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02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 국토개발 계획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ko-KR" altLang="en-US" dirty="0" smtClean="0"/>
              <a:t>북한의 도시와 건물 상황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낡고 오래됨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사유재산권이 없음</a:t>
            </a:r>
            <a:endParaRPr lang="en-US" altLang="ko-KR" dirty="0" smtClean="0"/>
          </a:p>
          <a:p>
            <a:r>
              <a:rPr lang="ko-KR" altLang="en-US" dirty="0" smtClean="0"/>
              <a:t>신도시를 건설하는 것이 유리한 상황</a:t>
            </a:r>
            <a:endParaRPr lang="en-US" altLang="ko-KR" dirty="0" smtClean="0"/>
          </a:p>
          <a:p>
            <a:r>
              <a:rPr lang="ko-KR" altLang="en-US" dirty="0" smtClean="0"/>
              <a:t>스마트 시티 조성 필요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권역별</a:t>
            </a:r>
            <a:r>
              <a:rPr lang="ko-KR" altLang="en-US" dirty="0" smtClean="0"/>
              <a:t> 대규모 개발 또는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기존의 도시 주변 소규모 개발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한국의 </a:t>
            </a:r>
            <a:r>
              <a:rPr lang="en-US" altLang="ko-KR" dirty="0" smtClean="0"/>
              <a:t>IT </a:t>
            </a:r>
            <a:r>
              <a:rPr lang="ko-KR" altLang="en-US" dirty="0" smtClean="0"/>
              <a:t>기술 활용 가능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ko-KR" altLang="en-US" dirty="0" err="1" smtClean="0"/>
              <a:t>권역별</a:t>
            </a:r>
            <a:r>
              <a:rPr lang="ko-KR" altLang="en-US" dirty="0" smtClean="0"/>
              <a:t> 개발 가능 도시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lvl="1"/>
            <a:r>
              <a:rPr lang="ko-KR" altLang="en-US" dirty="0" err="1" smtClean="0"/>
              <a:t>라선</a:t>
            </a:r>
            <a:r>
              <a:rPr lang="en-US" altLang="ko-KR" dirty="0" smtClean="0"/>
              <a:t>-</a:t>
            </a:r>
            <a:r>
              <a:rPr lang="ko-KR" altLang="en-US" dirty="0" smtClean="0"/>
              <a:t>청진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러시아 연계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함흥</a:t>
            </a:r>
            <a:r>
              <a:rPr lang="en-US" altLang="ko-KR" dirty="0" smtClean="0"/>
              <a:t>-</a:t>
            </a:r>
            <a:r>
              <a:rPr lang="ko-KR" altLang="en-US" dirty="0" smtClean="0"/>
              <a:t>원산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무역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화학공업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단천 지역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마그네사이트</a:t>
            </a:r>
            <a:r>
              <a:rPr lang="ko-KR" altLang="en-US" dirty="0" smtClean="0"/>
              <a:t> 개발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평양</a:t>
            </a:r>
            <a:r>
              <a:rPr lang="en-US" altLang="ko-KR" dirty="0" smtClean="0"/>
              <a:t>-</a:t>
            </a:r>
            <a:r>
              <a:rPr lang="ko-KR" altLang="en-US" dirty="0" smtClean="0"/>
              <a:t>남포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금융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가공공단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해주</a:t>
            </a:r>
            <a:r>
              <a:rPr lang="en-US" altLang="ko-KR" dirty="0" smtClean="0"/>
              <a:t>-</a:t>
            </a:r>
            <a:r>
              <a:rPr lang="ko-KR" altLang="en-US" dirty="0" smtClean="0"/>
              <a:t>개성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한국과 연계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신의주 지역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중국과 연계</a:t>
            </a:r>
            <a:endParaRPr lang="en-US" altLang="ko-KR" dirty="0" smtClean="0"/>
          </a:p>
          <a:p>
            <a:r>
              <a:rPr lang="ko-KR" altLang="en-US" dirty="0" smtClean="0"/>
              <a:t>첨단 교통인프라 구축이 용이</a:t>
            </a:r>
            <a:endParaRPr lang="en-US" altLang="ko-KR" dirty="0" smtClean="0"/>
          </a:p>
          <a:p>
            <a:r>
              <a:rPr lang="en-US" altLang="ko-KR" dirty="0" smtClean="0"/>
              <a:t>3D </a:t>
            </a:r>
            <a:r>
              <a:rPr lang="ko-KR" altLang="en-US" dirty="0" smtClean="0"/>
              <a:t>프린터에 의한 주택 건설</a:t>
            </a:r>
            <a:endParaRPr lang="en-US" altLang="ko-KR" dirty="0" smtClean="0"/>
          </a:p>
          <a:p>
            <a:r>
              <a:rPr lang="ko-KR" altLang="en-US" dirty="0" smtClean="0"/>
              <a:t>친환경 개발을 추진해야 함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457200" lvl="1" indent="0">
              <a:buNone/>
            </a:pP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1380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 개발을 위한 자금 조달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pPr lvl="1"/>
            <a:r>
              <a:rPr lang="ko-KR" altLang="en-US" sz="2800" dirty="0" smtClean="0"/>
              <a:t>통일비용 추산의 불확실성 </a:t>
            </a:r>
            <a:r>
              <a:rPr lang="en-US" altLang="ko-KR" sz="2800" dirty="0" smtClean="0"/>
              <a:t>: 600</a:t>
            </a:r>
            <a:r>
              <a:rPr lang="ko-KR" altLang="en-US" sz="2800" dirty="0" smtClean="0"/>
              <a:t>조원</a:t>
            </a:r>
            <a:r>
              <a:rPr lang="en-US" altLang="ko-KR" sz="2800" dirty="0" smtClean="0"/>
              <a:t>~6,000</a:t>
            </a:r>
            <a:r>
              <a:rPr lang="ko-KR" altLang="en-US" sz="2800" dirty="0" smtClean="0"/>
              <a:t>조원</a:t>
            </a:r>
            <a:endParaRPr lang="en-US" altLang="ko-KR" sz="2800" dirty="0" smtClean="0"/>
          </a:p>
          <a:p>
            <a:pPr lvl="1"/>
            <a:r>
              <a:rPr lang="ko-KR" altLang="en-US" sz="2800" dirty="0" smtClean="0"/>
              <a:t>비용절감 요소들</a:t>
            </a:r>
            <a:endParaRPr lang="en-US" altLang="ko-KR" sz="2800" dirty="0" smtClean="0"/>
          </a:p>
          <a:p>
            <a:pPr lvl="2"/>
            <a:r>
              <a:rPr lang="ko-KR" altLang="en-US" dirty="0" smtClean="0"/>
              <a:t>토지보상비가 없음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인프라 건설을 위한 인건비가 저렴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도시화를 전제로 한 </a:t>
            </a:r>
            <a:r>
              <a:rPr lang="ko-KR" altLang="en-US" dirty="0" err="1" smtClean="0"/>
              <a:t>권역별</a:t>
            </a:r>
            <a:r>
              <a:rPr lang="ko-KR" altLang="en-US" dirty="0" smtClean="0"/>
              <a:t> 개발이 필요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자율주행</a:t>
            </a:r>
            <a:r>
              <a:rPr lang="en-US" altLang="ko-KR" dirty="0" smtClean="0"/>
              <a:t>, 3D </a:t>
            </a:r>
            <a:r>
              <a:rPr lang="ko-KR" altLang="en-US" dirty="0" smtClean="0"/>
              <a:t>프린터 건설 등 </a:t>
            </a:r>
            <a:r>
              <a:rPr lang="en-US" altLang="ko-KR" dirty="0" smtClean="0"/>
              <a:t>4</a:t>
            </a:r>
            <a:r>
              <a:rPr lang="ko-KR" altLang="en-US" dirty="0" err="1" smtClean="0"/>
              <a:t>차산업혁명</a:t>
            </a:r>
            <a:r>
              <a:rPr lang="ko-KR" altLang="en-US" dirty="0" smtClean="0"/>
              <a:t> 기술을 통한 비용 절감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중국자본과 시베리아 자원의 활용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개발자금의 유형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한국정부의 통일비용 조달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기업투자금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저렴한 노동력에 투자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국제사회 투자 및 유치금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해외 송출인력의 송금 자금  등</a:t>
            </a:r>
            <a:r>
              <a:rPr lang="en-US" altLang="ko-KR" dirty="0" smtClean="0"/>
              <a:t>…</a:t>
            </a:r>
          </a:p>
          <a:p>
            <a:pPr lvl="2"/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60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북한의 경제 현황과 문제점</a:t>
            </a:r>
            <a:endParaRPr lang="en-US" altLang="ko-KR" dirty="0" smtClean="0"/>
          </a:p>
          <a:p>
            <a:r>
              <a:rPr lang="en-US" altLang="ko-KR" dirty="0" smtClean="0"/>
              <a:t>4</a:t>
            </a:r>
            <a:r>
              <a:rPr lang="ko-KR" altLang="en-US" dirty="0" smtClean="0"/>
              <a:t>차 산업혁명 시대 북한의 위기</a:t>
            </a:r>
            <a:endParaRPr lang="en-US" altLang="ko-KR" dirty="0" smtClean="0"/>
          </a:p>
          <a:p>
            <a:r>
              <a:rPr lang="ko-KR" altLang="en-US" dirty="0" smtClean="0"/>
              <a:t>북한이 가진 잠재력</a:t>
            </a:r>
            <a:endParaRPr lang="en-US" altLang="ko-KR" dirty="0" smtClean="0"/>
          </a:p>
          <a:p>
            <a:r>
              <a:rPr lang="ko-KR" altLang="en-US" dirty="0" smtClean="0"/>
              <a:t>북한 공동화와 시베리아 진출</a:t>
            </a:r>
            <a:endParaRPr lang="en-US" altLang="ko-KR" dirty="0" smtClean="0"/>
          </a:p>
          <a:p>
            <a:r>
              <a:rPr lang="ko-KR" altLang="en-US" dirty="0" smtClean="0"/>
              <a:t>북한 국토개발 계획</a:t>
            </a:r>
            <a:endParaRPr lang="en-US" altLang="ko-KR" dirty="0" smtClean="0"/>
          </a:p>
          <a:p>
            <a:r>
              <a:rPr lang="ko-KR" altLang="en-US" dirty="0" smtClean="0"/>
              <a:t>북한 개발을 위한 자금 조달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79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북한의 경제 현황과 문제점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1990</a:t>
            </a:r>
            <a:r>
              <a:rPr lang="ko-KR" altLang="en-US" dirty="0" smtClean="0"/>
              <a:t>년대 경제위기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산업구조의 악화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제조업과 중화학공업 줄고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광업과 서비스업 증가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광업과 어업을 제외하고 세계 경쟁력 없음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북한의 경제규모는 한국의 </a:t>
            </a:r>
            <a:r>
              <a:rPr lang="en-US" altLang="ko-KR" dirty="0" smtClean="0">
                <a:sym typeface="Wingdings" panose="05000000000000000000" pitchFamily="2" charset="2"/>
              </a:rPr>
              <a:t>2.2%</a:t>
            </a:r>
            <a:br>
              <a:rPr lang="en-US" altLang="ko-KR" dirty="0" smtClean="0">
                <a:sym typeface="Wingdings" panose="05000000000000000000" pitchFamily="2" charset="2"/>
              </a:rPr>
            </a:br>
            <a:r>
              <a:rPr lang="en-US" altLang="ko-KR" dirty="0" smtClean="0">
                <a:sym typeface="Wingdings" panose="05000000000000000000" pitchFamily="2" charset="2"/>
              </a:rPr>
              <a:t>1</a:t>
            </a:r>
            <a:r>
              <a:rPr lang="ko-KR" altLang="en-US" dirty="0" smtClean="0">
                <a:sym typeface="Wingdings" panose="05000000000000000000" pitchFamily="2" charset="2"/>
              </a:rPr>
              <a:t>인당 국민소득 </a:t>
            </a:r>
            <a:r>
              <a:rPr lang="en-US" altLang="ko-KR" dirty="0" smtClean="0">
                <a:sym typeface="Wingdings" panose="05000000000000000000" pitchFamily="2" charset="2"/>
              </a:rPr>
              <a:t>146</a:t>
            </a:r>
            <a:r>
              <a:rPr lang="ko-KR" altLang="en-US" dirty="0" smtClean="0">
                <a:sym typeface="Wingdings" panose="05000000000000000000" pitchFamily="2" charset="2"/>
              </a:rPr>
              <a:t>만원</a:t>
            </a:r>
            <a:r>
              <a:rPr lang="en-US" altLang="ko-KR" dirty="0" smtClean="0">
                <a:sym typeface="Wingdings" panose="05000000000000000000" pitchFamily="2" charset="2"/>
              </a:rPr>
              <a:t>, </a:t>
            </a:r>
            <a:r>
              <a:rPr lang="ko-KR" altLang="en-US" dirty="0" smtClean="0">
                <a:sym typeface="Wingdings" panose="05000000000000000000" pitchFamily="2" charset="2"/>
              </a:rPr>
              <a:t>한국의 </a:t>
            </a:r>
            <a:r>
              <a:rPr lang="en-US" altLang="ko-KR" dirty="0" smtClean="0">
                <a:sym typeface="Wingdings" panose="05000000000000000000" pitchFamily="2" charset="2"/>
              </a:rPr>
              <a:t>22</a:t>
            </a:r>
            <a:r>
              <a:rPr lang="ko-KR" altLang="en-US" dirty="0" smtClean="0">
                <a:sym typeface="Wingdings" panose="05000000000000000000" pitchFamily="2" charset="2"/>
              </a:rPr>
              <a:t>분의 </a:t>
            </a:r>
            <a:r>
              <a:rPr lang="en-US" altLang="ko-KR" dirty="0" smtClean="0">
                <a:sym typeface="Wingdings" panose="05000000000000000000" pitchFamily="2" charset="2"/>
              </a:rPr>
              <a:t>1(2018 </a:t>
            </a:r>
            <a:r>
              <a:rPr lang="ko-KR" altLang="en-US" dirty="0" smtClean="0">
                <a:sym typeface="Wingdings" panose="05000000000000000000" pitchFamily="2" charset="2"/>
              </a:rPr>
              <a:t>한국은행자료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</a:p>
          <a:p>
            <a:r>
              <a:rPr lang="ko-KR" altLang="en-US" dirty="0" smtClean="0">
                <a:sym typeface="Wingdings" panose="05000000000000000000" pitchFamily="2" charset="2"/>
              </a:rPr>
              <a:t>최근 장마당이 활성화 되면서 시장부문과 계획부문 둘로 운영</a:t>
            </a:r>
            <a:r>
              <a:rPr lang="en-US" altLang="ko-KR" dirty="0" smtClean="0">
                <a:sym typeface="Wingdings" panose="05000000000000000000" pitchFamily="2" charset="2"/>
              </a:rPr>
              <a:t/>
            </a:r>
            <a:br>
              <a:rPr lang="en-US" altLang="ko-KR" dirty="0" smtClean="0">
                <a:sym typeface="Wingdings" panose="05000000000000000000" pitchFamily="2" charset="2"/>
              </a:rPr>
            </a:br>
            <a:r>
              <a:rPr lang="en-US" altLang="ko-KR" dirty="0" smtClean="0">
                <a:sym typeface="Wingdings" panose="05000000000000000000" pitchFamily="2" charset="2"/>
              </a:rPr>
              <a:t>10</a:t>
            </a:r>
            <a:r>
              <a:rPr lang="ko-KR" altLang="en-US" dirty="0" smtClean="0">
                <a:sym typeface="Wingdings" panose="05000000000000000000" pitchFamily="2" charset="2"/>
              </a:rPr>
              <a:t>인 미만 소기업이 활성화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ko-KR" altLang="en-US" dirty="0" smtClean="0">
                <a:sym typeface="Wingdings" panose="05000000000000000000" pitchFamily="2" charset="2"/>
              </a:rPr>
              <a:t>국제경쟁력의 한계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r>
              <a:rPr lang="ko-KR" altLang="en-US" dirty="0" smtClean="0">
                <a:sym typeface="Wingdings" panose="05000000000000000000" pitchFamily="2" charset="2"/>
              </a:rPr>
              <a:t>현시점에서 국제 경쟁력을 갖춘 산업이 없음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231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북한의 경제 현황과 문제점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dirty="0" smtClean="0"/>
              <a:t>북한경제의 최대 문제점은 전력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통일 후 가장 먼저 해야 할 일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발전소 건설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송배전망 구축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시급한 발전소 건설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풍부한 석탄을 활용할 수 있으나 환경문제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석유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가스 발전은 고비용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시베리아의 수력발전소에서 전기 구입도 고비용</a:t>
            </a:r>
            <a:endParaRPr lang="en-US" altLang="ko-KR" dirty="0"/>
          </a:p>
          <a:p>
            <a:pPr lvl="1"/>
            <a:r>
              <a:rPr lang="ko-KR" altLang="en-US" dirty="0" smtClean="0"/>
              <a:t>원자력 발전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현실적인 대안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탈원전</a:t>
            </a:r>
            <a:r>
              <a:rPr lang="ko-KR" altLang="en-US" dirty="0" smtClean="0"/>
              <a:t> 정책과 대립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한국의 원자력 발전기술</a:t>
            </a:r>
            <a:r>
              <a:rPr lang="en-US" altLang="ko-KR" dirty="0" smtClean="0"/>
              <a:t>(4</a:t>
            </a:r>
            <a:r>
              <a:rPr lang="ko-KR" altLang="en-US" dirty="0" smtClean="0"/>
              <a:t>년의 공사기간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북한의 우라늄 활용</a:t>
            </a:r>
            <a:r>
              <a:rPr lang="en-US" altLang="ko-KR" dirty="0" smtClean="0"/>
              <a:t>	</a:t>
            </a:r>
            <a:r>
              <a:rPr lang="en-US" altLang="ko-KR" dirty="0"/>
              <a:t>	</a:t>
            </a:r>
            <a:r>
              <a:rPr lang="en-US" altLang="ko-KR" dirty="0" smtClean="0"/>
              <a:t>	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704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북한의 산업구조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5" t="8447" r="24678" b="13988"/>
          <a:stretch/>
        </p:blipFill>
        <p:spPr>
          <a:xfrm rot="16200000">
            <a:off x="2873786" y="516138"/>
            <a:ext cx="3437792" cy="6238962"/>
          </a:xfrm>
        </p:spPr>
      </p:pic>
      <p:cxnSp>
        <p:nvCxnSpPr>
          <p:cNvPr id="6" name="직선 연결선 5"/>
          <p:cNvCxnSpPr/>
          <p:nvPr/>
        </p:nvCxnSpPr>
        <p:spPr>
          <a:xfrm flipV="1">
            <a:off x="1609725" y="2790825"/>
            <a:ext cx="5753100" cy="1238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V="1">
            <a:off x="1628775" y="4340469"/>
            <a:ext cx="5753100" cy="1238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9711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차 산업혁명 시대 북한의 위기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지금까지의 경제 개발 방식의 한계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특구</a:t>
            </a:r>
            <a:r>
              <a:rPr lang="ko-KR" altLang="en-US" dirty="0" smtClean="0"/>
              <a:t> 조성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저임금에 의한 노동집약적인 산업 육성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중국 </a:t>
            </a:r>
            <a:r>
              <a:rPr lang="ko-KR" altLang="en-US" dirty="0" err="1" smtClean="0"/>
              <a:t>폭스콘의</a:t>
            </a:r>
            <a:r>
              <a:rPr lang="ko-KR" altLang="en-US" dirty="0" smtClean="0"/>
              <a:t> 사례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로봇 투입으로 대량 실직사태</a:t>
            </a:r>
            <a:endParaRPr lang="en-US" altLang="ko-KR" dirty="0" smtClean="0"/>
          </a:p>
          <a:p>
            <a:r>
              <a:rPr lang="en-US" altLang="ko-KR" dirty="0" smtClean="0"/>
              <a:t>4</a:t>
            </a:r>
            <a:r>
              <a:rPr lang="ko-KR" altLang="en-US" dirty="0" smtClean="0"/>
              <a:t>차 산업혁명으로 생산시설 국내이전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리쇼어링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선진국에서 이미 </a:t>
            </a:r>
            <a:r>
              <a:rPr lang="ko-KR" altLang="en-US" dirty="0" err="1" smtClean="0"/>
              <a:t>트랜드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로봇과 인공지능의 발달로 가속화</a:t>
            </a:r>
            <a:endParaRPr lang="en-US" altLang="ko-KR" dirty="0" smtClean="0"/>
          </a:p>
          <a:p>
            <a:r>
              <a:rPr lang="ko-KR" altLang="en-US" dirty="0" smtClean="0"/>
              <a:t>저임금을 바탕으로 선진국의 제조업을 유치하고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자본을 축적하고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선진기술을 습득했던 산업화 모델 전략은 더 이상 유효하지 않음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4516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북한이 가진 잠재력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노동력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저렴한 노동력의 매력이 점차 쇠퇴함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북한의 폐쇄적 체제가 존재해야 경쟁력이 유지됨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향후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년 이내 노동력의 해외진출은 경쟁력을 잃을 것으로 예상됨</a:t>
            </a:r>
            <a:endParaRPr lang="en-US" altLang="ko-KR" dirty="0" smtClean="0"/>
          </a:p>
          <a:p>
            <a:r>
              <a:rPr lang="ko-KR" altLang="en-US" dirty="0" smtClean="0"/>
              <a:t>지하자원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가장 가치 있는 자원은 석탄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철광석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마그네사이트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석탄은 가치가 점차 축소되고 있으며 품질이 낮아 많은 대기오염 유발 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철강석은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6,200</a:t>
            </a:r>
            <a:r>
              <a:rPr lang="ko-KR" altLang="en-US" dirty="0" smtClean="0"/>
              <a:t>억 달러의 잠재가치가 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품질과 경제성이 낮음</a:t>
            </a:r>
            <a:endParaRPr lang="en-US" altLang="ko-KR" dirty="0" smtClean="0"/>
          </a:p>
          <a:p>
            <a:pPr lvl="1"/>
            <a:r>
              <a:rPr lang="ko-KR" altLang="en-US" b="1" dirty="0" err="1" smtClean="0"/>
              <a:t>마그네사이트</a:t>
            </a:r>
            <a:r>
              <a:rPr lang="en-US" altLang="ko-KR" dirty="0" smtClean="0"/>
              <a:t>-</a:t>
            </a:r>
            <a:r>
              <a:rPr lang="ko-KR" altLang="en-US" dirty="0" smtClean="0"/>
              <a:t>미래의 핵심 자원의 가능성</a:t>
            </a:r>
            <a:endParaRPr lang="en-US" altLang="ko-KR" dirty="0" smtClean="0"/>
          </a:p>
          <a:p>
            <a:pPr lvl="1"/>
            <a:r>
              <a:rPr lang="ko-KR" altLang="en-US" b="1" dirty="0" smtClean="0"/>
              <a:t>흑연</a:t>
            </a:r>
            <a:r>
              <a:rPr lang="en-US" altLang="ko-KR" dirty="0" smtClean="0"/>
              <a:t>-</a:t>
            </a:r>
            <a:r>
              <a:rPr lang="ko-KR" altLang="en-US" dirty="0" smtClean="0"/>
              <a:t>배터리 소재의 수요 증가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미래의 신소재 </a:t>
            </a:r>
            <a:r>
              <a:rPr lang="ko-KR" altLang="en-US" dirty="0" err="1" smtClean="0"/>
              <a:t>그라핀의</a:t>
            </a:r>
            <a:r>
              <a:rPr lang="ko-KR" altLang="en-US" dirty="0" smtClean="0"/>
              <a:t> 원료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희토류</a:t>
            </a:r>
            <a:r>
              <a:rPr lang="en-US" altLang="ko-KR" dirty="0" smtClean="0"/>
              <a:t>-</a:t>
            </a:r>
            <a:r>
              <a:rPr lang="ko-KR" altLang="en-US" dirty="0" smtClean="0"/>
              <a:t>자료가 부정확함</a:t>
            </a:r>
            <a:r>
              <a:rPr lang="en-US" altLang="ko-KR" dirty="0" smtClean="0"/>
              <a:t> </a:t>
            </a:r>
          </a:p>
          <a:p>
            <a:pPr marL="457200" lvl="1" indent="0">
              <a:buNone/>
            </a:pP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1070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남북한 지하자원 매장량과 잠재가치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" t="15429" r="4289" b="8596"/>
          <a:stretch/>
        </p:blipFill>
        <p:spPr>
          <a:xfrm>
            <a:off x="3394619" y="1690688"/>
            <a:ext cx="4176767" cy="4448908"/>
          </a:xfrm>
        </p:spPr>
      </p:pic>
      <p:sp>
        <p:nvSpPr>
          <p:cNvPr id="5" name="TextBox 4"/>
          <p:cNvSpPr txBox="1"/>
          <p:nvPr/>
        </p:nvSpPr>
        <p:spPr>
          <a:xfrm>
            <a:off x="3694386" y="6252008"/>
            <a:ext cx="385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한국자원광물공사 </a:t>
            </a:r>
            <a:r>
              <a:rPr lang="en-US" altLang="ko-KR" dirty="0" smtClean="0"/>
              <a:t>2012</a:t>
            </a:r>
            <a:r>
              <a:rPr lang="ko-KR" altLang="en-US" dirty="0" smtClean="0"/>
              <a:t>년 발표자료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877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북한의 공동화와 시베리아 진출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r>
              <a:rPr lang="ko-KR" altLang="en-US" dirty="0" smtClean="0"/>
              <a:t>통일을 가정하면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북한의 노동력이 해외로 유출되어 공동화 현상이 예상</a:t>
            </a:r>
            <a:endParaRPr lang="en-US" altLang="ko-KR" dirty="0" smtClean="0"/>
          </a:p>
          <a:p>
            <a:r>
              <a:rPr lang="ko-KR" altLang="en-US" dirty="0" smtClean="0"/>
              <a:t>공동화 현상에 대한 정책대안 마련이 시급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공동화 현상에 대한 긍정적 측면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통일비용의 감소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실직에 대한 사회문제의 감소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민족주의 가치관 변화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다문화의 확산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전세계 교통 인프라의 완성으로 국제화</a:t>
            </a:r>
            <a:endParaRPr lang="en-US" altLang="ko-KR" dirty="0" smtClean="0"/>
          </a:p>
          <a:p>
            <a:r>
              <a:rPr lang="ko-KR" altLang="en-US" dirty="0" smtClean="0"/>
              <a:t>시베리아의 개발에 북한의 노동력을 활용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러시아와 중국의 역사적 지정학적 문제로 중국인의 대량진출 꺼려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지구온난화로 인한 시베리아의 기후 환경 변화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시베리아 개발을 위한 가장 이상적인  북한 노동력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북한과 러시아 전통적 우호관계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인프라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전문가 풍부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종교문제 없음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2019-09-24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통일문제연구원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0A13D-527F-4AB9-9AE8-BF9F4F84ED80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623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497</Words>
  <Application>Microsoft Office PowerPoint</Application>
  <PresentationFormat>와이드스크린</PresentationFormat>
  <Paragraphs>160</Paragraphs>
  <Slides>13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굴림</vt:lpstr>
      <vt:lpstr>맑은 고딕</vt:lpstr>
      <vt:lpstr>Arial</vt:lpstr>
      <vt:lpstr>Arial Black</vt:lpstr>
      <vt:lpstr>Wingdings</vt:lpstr>
      <vt:lpstr>Office 테마</vt:lpstr>
      <vt:lpstr>4차 산업혁명과 북한</vt:lpstr>
      <vt:lpstr>목차</vt:lpstr>
      <vt:lpstr>북한의 경제 현황과 문제점</vt:lpstr>
      <vt:lpstr>북한의 경제 현황과 문제점(계속)</vt:lpstr>
      <vt:lpstr>북한의 산업구조</vt:lpstr>
      <vt:lpstr>4차 산업혁명 시대 북한의 위기</vt:lpstr>
      <vt:lpstr>북한이 가진 잠재력</vt:lpstr>
      <vt:lpstr>남북한 지하자원 매장량과 잠재가치</vt:lpstr>
      <vt:lpstr>북한의 공동화와 시베리아 진출</vt:lpstr>
      <vt:lpstr>북한 국토개발 계획</vt:lpstr>
      <vt:lpstr>북한 국토개발 계획</vt:lpstr>
      <vt:lpstr>북한 국토개발 계획</vt:lpstr>
      <vt:lpstr>북한 개발을 위한 자금 조달</vt:lpstr>
    </vt:vector>
  </TitlesOfParts>
  <Company>wonju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4차 산업혁명과 북한</dc:title>
  <dc:creator>kim baekki</dc:creator>
  <cp:lastModifiedBy>kim baekki</cp:lastModifiedBy>
  <cp:revision>17</cp:revision>
  <cp:lastPrinted>2019-09-22T08:42:01Z</cp:lastPrinted>
  <dcterms:created xsi:type="dcterms:W3CDTF">2019-09-22T06:23:18Z</dcterms:created>
  <dcterms:modified xsi:type="dcterms:W3CDTF">2019-09-22T08:44:34Z</dcterms:modified>
</cp:coreProperties>
</file>